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3" r:id="rId3"/>
    <p:sldId id="323" r:id="rId4"/>
    <p:sldId id="265" r:id="rId5"/>
    <p:sldId id="269" r:id="rId6"/>
    <p:sldId id="274" r:id="rId7"/>
    <p:sldId id="276" r:id="rId8"/>
    <p:sldId id="277" r:id="rId9"/>
    <p:sldId id="278" r:id="rId10"/>
    <p:sldId id="279" r:id="rId11"/>
    <p:sldId id="270" r:id="rId12"/>
    <p:sldId id="281" r:id="rId13"/>
    <p:sldId id="321" r:id="rId14"/>
    <p:sldId id="283" r:id="rId15"/>
    <p:sldId id="282" r:id="rId16"/>
    <p:sldId id="284" r:id="rId17"/>
    <p:sldId id="322" r:id="rId18"/>
    <p:sldId id="285" r:id="rId19"/>
    <p:sldId id="286" r:id="rId20"/>
    <p:sldId id="287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68DD1-3F06-43DD-9085-206EFDD4F8E2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E9EF7-319C-48E6-8833-9266DA7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7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="" xmlns:a16="http://schemas.microsoft.com/office/drawing/2014/main" id="{40C8DC74-DA03-456D-ABD2-CFF5BB818B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5D7BC8-CA15-487F-B903-8C164E66A645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9938" name="Rectangle 2">
            <a:extLst>
              <a:ext uri="{FF2B5EF4-FFF2-40B4-BE49-F238E27FC236}">
                <a16:creationId xmlns="" xmlns:a16="http://schemas.microsoft.com/office/drawing/2014/main" id="{CBDFE74D-D255-4781-8BAA-54EE3E93B7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="" xmlns:a16="http://schemas.microsoft.com/office/drawing/2014/main" id="{B17F299C-323B-4EAC-A826-1FD4F279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8588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="" xmlns:a16="http://schemas.microsoft.com/office/drawing/2014/main" id="{8BB78A18-117E-43D4-953E-4878F41B71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D2E49C-1DB8-49C9-9C8C-9BA1BE024387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64514" name="Rectangle 2">
            <a:extLst>
              <a:ext uri="{FF2B5EF4-FFF2-40B4-BE49-F238E27FC236}">
                <a16:creationId xmlns="" xmlns:a16="http://schemas.microsoft.com/office/drawing/2014/main" id="{AB273E7C-9B4F-47A5-8E41-ECA2D2357E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>
            <a:extLst>
              <a:ext uri="{FF2B5EF4-FFF2-40B4-BE49-F238E27FC236}">
                <a16:creationId xmlns="" xmlns:a16="http://schemas.microsoft.com/office/drawing/2014/main" id="{06C44096-3DDD-45A6-9097-D3DF0189B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2193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="" xmlns:a16="http://schemas.microsoft.com/office/drawing/2014/main" id="{83A2B34F-CB94-4004-80C3-22C978F3E3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67CA9E3-DB94-4D54-BFA0-20E2754DEA61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="" xmlns:a16="http://schemas.microsoft.com/office/drawing/2014/main" id="{B54532FB-9C95-4C58-935D-3EB770C74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947" name="Rectangle 3">
            <a:extLst>
              <a:ext uri="{FF2B5EF4-FFF2-40B4-BE49-F238E27FC236}">
                <a16:creationId xmlns="" xmlns:a16="http://schemas.microsoft.com/office/drawing/2014/main" id="{0483F19C-4A1A-4156-9FEE-57D60C01E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5683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="" xmlns:a16="http://schemas.microsoft.com/office/drawing/2014/main" id="{5674121E-873B-4798-AF36-D7244C2578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586BF6-12D2-4E40-80B0-5F8A0CE3A660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="" xmlns:a16="http://schemas.microsoft.com/office/drawing/2014/main" id="{EBC57FAE-9070-4ED6-979C-0020DF7E01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Rectangle 3">
            <a:extLst>
              <a:ext uri="{FF2B5EF4-FFF2-40B4-BE49-F238E27FC236}">
                <a16:creationId xmlns="" xmlns:a16="http://schemas.microsoft.com/office/drawing/2014/main" id="{B5DE1924-CEBB-46AB-9910-5C482A5C9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9381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="" xmlns:a16="http://schemas.microsoft.com/office/drawing/2014/main" id="{78FD7105-89CB-47C0-ABF3-274A681335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238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52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195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86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8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30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02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74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80738E-05CC-45B2-829E-8795099EBFC5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="" xmlns:a16="http://schemas.microsoft.com/office/drawing/2014/main" id="{929D68CE-CF46-42AB-ACAD-320496C826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="" xmlns:a16="http://schemas.microsoft.com/office/drawing/2014/main" id="{E04974A7-66D6-40CC-B822-51780EC4C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6625" y="4421188"/>
            <a:ext cx="5149850" cy="4189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96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="" xmlns:a16="http://schemas.microsoft.com/office/drawing/2014/main" id="{DB7594B2-F711-4EA2-8546-C3C489760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CB7F5E-D52C-4E45-8691-ED89579058ED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="" xmlns:a16="http://schemas.microsoft.com/office/drawing/2014/main" id="{4BBACB1B-46ED-43B3-ADF6-FB9314501E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7" name="Rectangle 3">
            <a:extLst>
              <a:ext uri="{FF2B5EF4-FFF2-40B4-BE49-F238E27FC236}">
                <a16:creationId xmlns="" xmlns:a16="http://schemas.microsoft.com/office/drawing/2014/main" id="{B5D52546-C91A-4017-A945-D23EF2645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316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="" xmlns:a16="http://schemas.microsoft.com/office/drawing/2014/main" id="{82FB286E-AA5D-4A08-9839-AAC7F39D74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5EFA100-BE8B-45C5-936E-5024A3DA4767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="" xmlns:a16="http://schemas.microsoft.com/office/drawing/2014/main" id="{060EDD41-18F4-4B6B-BE8D-7516AC5A0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>
            <a:extLst>
              <a:ext uri="{FF2B5EF4-FFF2-40B4-BE49-F238E27FC236}">
                <a16:creationId xmlns="" xmlns:a16="http://schemas.microsoft.com/office/drawing/2014/main" id="{BB90C9F9-93ED-4AE4-A759-735F92681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490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="" xmlns:a16="http://schemas.microsoft.com/office/drawing/2014/main" id="{9F200757-6545-4DD8-BAF7-D913FDE476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5AB6AB0-B763-4CD9-A913-174DED4C415A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39266" name="Rectangle 2">
            <a:extLst>
              <a:ext uri="{FF2B5EF4-FFF2-40B4-BE49-F238E27FC236}">
                <a16:creationId xmlns="" xmlns:a16="http://schemas.microsoft.com/office/drawing/2014/main" id="{EA79065B-7FA1-4588-90AE-74E9D39551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>
            <a:extLst>
              <a:ext uri="{FF2B5EF4-FFF2-40B4-BE49-F238E27FC236}">
                <a16:creationId xmlns="" xmlns:a16="http://schemas.microsoft.com/office/drawing/2014/main" id="{5D1ED1C4-9493-42C7-BFD4-499C3BC17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0657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="" xmlns:a16="http://schemas.microsoft.com/office/drawing/2014/main" id="{56DDDA9F-EF44-42CC-AF1A-34E2EBC73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AF13D6-C22C-4AE2-A795-CC5CFE301D5A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="" xmlns:a16="http://schemas.microsoft.com/office/drawing/2014/main" id="{EF6746FA-531D-46CF-8E96-23C155411D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>
            <a:extLst>
              <a:ext uri="{FF2B5EF4-FFF2-40B4-BE49-F238E27FC236}">
                <a16:creationId xmlns="" xmlns:a16="http://schemas.microsoft.com/office/drawing/2014/main" id="{FDEE1902-FA69-47A3-AACE-A6A4C000EC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2375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="" xmlns:a16="http://schemas.microsoft.com/office/drawing/2014/main" id="{CAD79FFE-C2AB-440D-BE1A-2F5E36B319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9F892E-033B-4C15-B33E-6E30C2980590}" type="slidenum">
              <a:rPr lang="en-US" altLang="en-US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3B9E8DD3-8E47-47F9-AE3C-8EB1A1AA63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="" xmlns:a16="http://schemas.microsoft.com/office/drawing/2014/main" id="{CAC7C1D6-310D-497A-A0DF-2D794929E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860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="" xmlns:a16="http://schemas.microsoft.com/office/drawing/2014/main" id="{2669AF16-2521-4508-8419-340F0E8864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9CFEED-60CE-4431-AAC4-77F98A546711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="" xmlns:a16="http://schemas.microsoft.com/office/drawing/2014/main" id="{4FA0A97A-F969-4384-8B1C-72F6920FD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1" name="Rectangle 3">
            <a:extLst>
              <a:ext uri="{FF2B5EF4-FFF2-40B4-BE49-F238E27FC236}">
                <a16:creationId xmlns="" xmlns:a16="http://schemas.microsoft.com/office/drawing/2014/main" id="{E3ABDC61-5901-43F0-AB5F-9C35B05F8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6378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="" xmlns:a16="http://schemas.microsoft.com/office/drawing/2014/main" id="{28829FED-F40E-424E-B6DE-CCC90AFCB3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58A32E-F26F-4904-AECF-1DE9B77D4EBC}" type="slidenum">
              <a:rPr lang="en-US" altLang="en-US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="" xmlns:a16="http://schemas.microsoft.com/office/drawing/2014/main" id="{6B893790-C7A4-4A5B-A29C-089051C49E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="" xmlns:a16="http://schemas.microsoft.com/office/drawing/2014/main" id="{8CE3168A-CC11-4C1D-A83E-C3F1DF5EA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78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90E-72AF-4A23-9CBF-884DFAD0698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EEBA-F540-420B-B25D-CCCA8AEA03F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27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90E-72AF-4A23-9CBF-884DFAD0698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EEBA-F540-420B-B25D-CCCA8AEA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8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90E-72AF-4A23-9CBF-884DFAD0698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EEBA-F540-420B-B25D-CCCA8AEA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5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90E-72AF-4A23-9CBF-884DFAD0698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EEBA-F540-420B-B25D-CCCA8AEA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9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90E-72AF-4A23-9CBF-884DFAD0698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EEBA-F540-420B-B25D-CCCA8AEA03F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09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90E-72AF-4A23-9CBF-884DFAD0698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EEBA-F540-420B-B25D-CCCA8AEA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8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90E-72AF-4A23-9CBF-884DFAD0698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EEBA-F540-420B-B25D-CCCA8AEA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4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90E-72AF-4A23-9CBF-884DFAD0698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EEBA-F540-420B-B25D-CCCA8AEA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3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90E-72AF-4A23-9CBF-884DFAD0698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EEBA-F540-420B-B25D-CCCA8AEA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5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86EF90E-72AF-4A23-9CBF-884DFAD0698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AEEBA-F540-420B-B25D-CCCA8AEA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F90E-72AF-4A23-9CBF-884DFAD0698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EEBA-F540-420B-B25D-CCCA8AEA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2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EF90E-72AF-4A23-9CBF-884DFAD0698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3AEEBA-F540-420B-B25D-CCCA8AEA03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64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987066-4645-4C86-9C97-C8F46A49E6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DNA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097EF6A-398D-4053-98E1-E2D7940061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>
            <a:extLst>
              <a:ext uri="{FF2B5EF4-FFF2-40B4-BE49-F238E27FC236}">
                <a16:creationId xmlns="" xmlns:a16="http://schemas.microsoft.com/office/drawing/2014/main" id="{D5566158-6467-478E-BD35-3E60E9D83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7056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43018" name="Picture 10">
            <a:extLst>
              <a:ext uri="{FF2B5EF4-FFF2-40B4-BE49-F238E27FC236}">
                <a16:creationId xmlns="" xmlns:a16="http://schemas.microsoft.com/office/drawing/2014/main" id="{927F12E6-2B5A-496E-B7BE-82C3F1CEB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2" y="0"/>
            <a:ext cx="4129088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49" name="Text Box 13">
            <a:extLst>
              <a:ext uri="{FF2B5EF4-FFF2-40B4-BE49-F238E27FC236}">
                <a16:creationId xmlns="" xmlns:a16="http://schemas.microsoft.com/office/drawing/2014/main" id="{111CDA2F-D053-466C-BDC4-CEC4BDC96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26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249475F6-1F0E-4F03-BC72-72D7F48F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DNA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9B58252-ACFD-42C6-8AB5-A1CDB81D7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1"/>
                </a:solidFill>
              </a:rPr>
              <a:t>DNA is constructed of 4 nucleotide bases: 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altLang="en-US" sz="2600" dirty="0">
                <a:solidFill>
                  <a:schemeClr val="tx1"/>
                </a:solidFill>
              </a:rPr>
              <a:t>Adenine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altLang="en-US" sz="2600" dirty="0">
                <a:solidFill>
                  <a:schemeClr val="tx1"/>
                </a:solidFill>
              </a:rPr>
              <a:t>Thymine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altLang="en-US" sz="2600" dirty="0">
                <a:solidFill>
                  <a:schemeClr val="tx1"/>
                </a:solidFill>
              </a:rPr>
              <a:t>Cytosine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altLang="en-US" sz="2600" dirty="0">
                <a:solidFill>
                  <a:schemeClr val="tx1"/>
                </a:solidFill>
              </a:rPr>
              <a:t>Guanine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1"/>
                </a:solidFill>
              </a:rPr>
              <a:t>These bases are held together by a twisted sugar phosphate backbone.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1"/>
                </a:solidFill>
              </a:rPr>
              <a:t>The structure forms a </a:t>
            </a:r>
            <a:r>
              <a:rPr lang="en-US" altLang="en-US" sz="2800" b="1" u="sng" dirty="0">
                <a:solidFill>
                  <a:schemeClr val="tx1"/>
                </a:solidFill>
              </a:rPr>
              <a:t>double helix</a:t>
            </a:r>
            <a:r>
              <a:rPr lang="en-US" altLang="en-US" sz="2800" dirty="0">
                <a:solidFill>
                  <a:schemeClr val="tx1"/>
                </a:solidFill>
              </a:rPr>
              <a:t> twisted ladder.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1FE289-D406-4EEE-A247-9D5D29264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Nucleotide 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0C59B7-57F4-418B-AEBB-9E50BA714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FF0000"/>
                </a:solidFill>
              </a:rPr>
              <a:t>Each DNA base pairs with its complimentary base.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0000"/>
                </a:solidFill>
              </a:rPr>
              <a:t>Adenine (A) always pairs with </a:t>
            </a:r>
            <a:r>
              <a:rPr lang="en-US" altLang="en-US" sz="2400" u="sng" dirty="0">
                <a:solidFill>
                  <a:srgbClr val="FF0000"/>
                </a:solidFill>
              </a:rPr>
              <a:t>Thymine</a:t>
            </a:r>
            <a:r>
              <a:rPr lang="en-US" altLang="en-US" sz="2400" dirty="0">
                <a:solidFill>
                  <a:srgbClr val="FF0000"/>
                </a:solidFill>
              </a:rPr>
              <a:t> (T)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0000"/>
                </a:solidFill>
              </a:rPr>
              <a:t>Guanine (G) always pairs with </a:t>
            </a:r>
            <a:r>
              <a:rPr lang="en-US" altLang="en-US" sz="2400" u="sng" dirty="0">
                <a:solidFill>
                  <a:srgbClr val="FF0000"/>
                </a:solidFill>
              </a:rPr>
              <a:t>Cytosine</a:t>
            </a:r>
            <a:r>
              <a:rPr lang="en-US" altLang="en-US" sz="2400" dirty="0">
                <a:solidFill>
                  <a:srgbClr val="FF0000"/>
                </a:solidFill>
              </a:rPr>
              <a:t> (C)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0FBCABB-39B1-4E6B-ABB7-B2282767279E}"/>
              </a:ext>
            </a:extLst>
          </p:cNvPr>
          <p:cNvSpPr txBox="1"/>
          <p:nvPr/>
        </p:nvSpPr>
        <p:spPr>
          <a:xfrm>
            <a:off x="4286250" y="3471862"/>
            <a:ext cx="714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T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G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218C064A-68F0-44AE-BC8C-1DB1E49A91F8}"/>
              </a:ext>
            </a:extLst>
          </p:cNvPr>
          <p:cNvCxnSpPr/>
          <p:nvPr/>
        </p:nvCxnSpPr>
        <p:spPr>
          <a:xfrm>
            <a:off x="4772025" y="3857414"/>
            <a:ext cx="64293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B5801DFC-89D0-4E1B-A75F-ACA18BEEB022}"/>
              </a:ext>
            </a:extLst>
          </p:cNvPr>
          <p:cNvCxnSpPr/>
          <p:nvPr/>
        </p:nvCxnSpPr>
        <p:spPr>
          <a:xfrm>
            <a:off x="4772025" y="4314614"/>
            <a:ext cx="64293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6BE33413-ACE6-4C22-9F78-9FB18833507D}"/>
              </a:ext>
            </a:extLst>
          </p:cNvPr>
          <p:cNvCxnSpPr/>
          <p:nvPr/>
        </p:nvCxnSpPr>
        <p:spPr>
          <a:xfrm>
            <a:off x="4772025" y="4876589"/>
            <a:ext cx="64293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79AA2D31-00B8-4794-8489-2E11339A4DFA}"/>
              </a:ext>
            </a:extLst>
          </p:cNvPr>
          <p:cNvCxnSpPr/>
          <p:nvPr/>
        </p:nvCxnSpPr>
        <p:spPr>
          <a:xfrm>
            <a:off x="4772025" y="5386176"/>
            <a:ext cx="64293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E43490B-CC66-4B74-9B76-197137F7C2FB}"/>
              </a:ext>
            </a:extLst>
          </p:cNvPr>
          <p:cNvSpPr txBox="1"/>
          <p:nvPr/>
        </p:nvSpPr>
        <p:spPr>
          <a:xfrm>
            <a:off x="5381625" y="3457576"/>
            <a:ext cx="714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C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9699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 Box 8">
            <a:extLst>
              <a:ext uri="{FF2B5EF4-FFF2-40B4-BE49-F238E27FC236}">
                <a16:creationId xmlns="" xmlns:a16="http://schemas.microsoft.com/office/drawing/2014/main" id="{8B7F367E-43CF-4E3F-BE45-58BA41979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495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87" name="Text Box 22">
            <a:extLst>
              <a:ext uri="{FF2B5EF4-FFF2-40B4-BE49-F238E27FC236}">
                <a16:creationId xmlns="" xmlns:a16="http://schemas.microsoft.com/office/drawing/2014/main" id="{22A57115-5BD7-40FA-8B00-962D5D3F6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26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>
              <a:solidFill>
                <a:schemeClr val="accent2"/>
              </a:solidFill>
            </a:endParaRPr>
          </a:p>
        </p:txBody>
      </p:sp>
      <p:pic>
        <p:nvPicPr>
          <p:cNvPr id="71688" name="Picture 1" descr="DNA replication.jpg">
            <a:extLst>
              <a:ext uri="{FF2B5EF4-FFF2-40B4-BE49-F238E27FC236}">
                <a16:creationId xmlns="" xmlns:a16="http://schemas.microsoft.com/office/drawing/2014/main" id="{A0DBA1A5-FF7F-4F22-B5EC-A0EDEEA0E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1899384"/>
            <a:ext cx="670585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9CEC5C2C-F47E-4EAF-B984-7F936EFA2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DNA get made?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Text Box 7">
            <a:extLst>
              <a:ext uri="{FF2B5EF4-FFF2-40B4-BE49-F238E27FC236}">
                <a16:creationId xmlns="" xmlns:a16="http://schemas.microsoft.com/office/drawing/2014/main" id="{EE300757-0DBE-4B2A-8593-D201668CE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495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3736" name="Text Box 11">
            <a:extLst>
              <a:ext uri="{FF2B5EF4-FFF2-40B4-BE49-F238E27FC236}">
                <a16:creationId xmlns="" xmlns:a16="http://schemas.microsoft.com/office/drawing/2014/main" id="{88670D38-273A-4079-AE9A-EDCE40684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26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>
              <a:solidFill>
                <a:schemeClr val="accent2"/>
              </a:solidFill>
            </a:endParaRPr>
          </a:p>
        </p:txBody>
      </p:sp>
      <p:pic>
        <p:nvPicPr>
          <p:cNvPr id="73737" name="Picture 13" descr="DNA replication.jpg">
            <a:extLst>
              <a:ext uri="{FF2B5EF4-FFF2-40B4-BE49-F238E27FC236}">
                <a16:creationId xmlns="" xmlns:a16="http://schemas.microsoft.com/office/drawing/2014/main" id="{C9207A0A-850C-4AEE-ACF7-64707C248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08" y="3553684"/>
            <a:ext cx="5334952" cy="329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8" name="TextBox 1">
            <a:extLst>
              <a:ext uri="{FF2B5EF4-FFF2-40B4-BE49-F238E27FC236}">
                <a16:creationId xmlns="" xmlns:a16="http://schemas.microsoft.com/office/drawing/2014/main" id="{10340CE0-401A-4A0C-854D-159D68D7B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583" y="4875642"/>
            <a:ext cx="1176925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Parent </a:t>
            </a:r>
          </a:p>
          <a:p>
            <a:r>
              <a:rPr lang="en-US" altLang="en-US" dirty="0"/>
              <a:t>DNA</a:t>
            </a:r>
          </a:p>
        </p:txBody>
      </p:sp>
      <p:sp>
        <p:nvSpPr>
          <p:cNvPr id="73739" name="TextBox 15">
            <a:extLst>
              <a:ext uri="{FF2B5EF4-FFF2-40B4-BE49-F238E27FC236}">
                <a16:creationId xmlns="" xmlns:a16="http://schemas.microsoft.com/office/drawing/2014/main" id="{8C27F6FE-F206-436E-AFBB-680B291AF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643" y="4853094"/>
            <a:ext cx="121920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dirty="0"/>
              <a:t>DNA for daughter cells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82CC753C-4B5A-4467-B0C9-0B6DD273E70F}"/>
              </a:ext>
            </a:extLst>
          </p:cNvPr>
          <p:cNvCxnSpPr>
            <a:stCxn id="73739" idx="0"/>
          </p:cNvCxnSpPr>
          <p:nvPr/>
        </p:nvCxnSpPr>
        <p:spPr bwMode="auto">
          <a:xfrm flipH="1" flipV="1">
            <a:off x="8518843" y="4167294"/>
            <a:ext cx="5334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8A93072F-CB10-4EAB-916C-C85DD1763A82}"/>
              </a:ext>
            </a:extLst>
          </p:cNvPr>
          <p:cNvCxnSpPr>
            <a:endCxn id="73739" idx="2"/>
          </p:cNvCxnSpPr>
          <p:nvPr/>
        </p:nvCxnSpPr>
        <p:spPr bwMode="auto">
          <a:xfrm flipV="1">
            <a:off x="8366443" y="5869094"/>
            <a:ext cx="685800" cy="660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F14C34C8-D4FC-4EE5-B0A3-DE031D31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DNA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ED2F5D-B817-42B4-B700-9BA467D44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FF0000"/>
                </a:solidFill>
              </a:rPr>
              <a:t>DNA is replicated during the S-Phase of the cell cycle in the nucleus.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During </a:t>
            </a:r>
            <a:r>
              <a:rPr lang="en-US" altLang="en-US" sz="2400" dirty="0"/>
              <a:t>this process the DNA needs to be copied and transferred to the new daughter cell. </a:t>
            </a:r>
            <a:endParaRPr lang="en-US" alt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FF0000"/>
                </a:solidFill>
              </a:rPr>
              <a:t>DNA </a:t>
            </a:r>
            <a:r>
              <a:rPr lang="en-US" altLang="en-US" sz="2400" dirty="0">
                <a:solidFill>
                  <a:srgbClr val="FF0000"/>
                </a:solidFill>
              </a:rPr>
              <a:t>replication can be broken down into 3 steps.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8" grpId="0" animBg="1"/>
      <p:bldP spid="737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ext Box 7">
            <a:extLst>
              <a:ext uri="{FF2B5EF4-FFF2-40B4-BE49-F238E27FC236}">
                <a16:creationId xmlns="" xmlns:a16="http://schemas.microsoft.com/office/drawing/2014/main" id="{775BF712-5281-49C0-904D-9071189D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495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5784" name="Text Box 20">
            <a:extLst>
              <a:ext uri="{FF2B5EF4-FFF2-40B4-BE49-F238E27FC236}">
                <a16:creationId xmlns="" xmlns:a16="http://schemas.microsoft.com/office/drawing/2014/main" id="{6AF3A10B-BE15-412D-B135-7EBC81B94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504" y="3277423"/>
            <a:ext cx="378777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As the DNA unwinds it exposes the base pairs: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- Adenine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- Thymine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- Cytosine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- Guanine </a:t>
            </a:r>
          </a:p>
        </p:txBody>
      </p:sp>
      <p:sp>
        <p:nvSpPr>
          <p:cNvPr id="75785" name="Text Box 21">
            <a:extLst>
              <a:ext uri="{FF2B5EF4-FFF2-40B4-BE49-F238E27FC236}">
                <a16:creationId xmlns="" xmlns:a16="http://schemas.microsoft.com/office/drawing/2014/main" id="{1FC6F746-62CB-4BE5-A4E3-39D07247E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143" y="5591711"/>
            <a:ext cx="274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u="sng" dirty="0"/>
              <a:t>DNA unwinds or</a:t>
            </a:r>
          </a:p>
          <a:p>
            <a:r>
              <a:rPr lang="en-US" altLang="en-US" b="1" u="sng" dirty="0"/>
              <a:t>unzips</a:t>
            </a:r>
            <a:endParaRPr lang="en-US" altLang="en-US" dirty="0"/>
          </a:p>
        </p:txBody>
      </p:sp>
      <p:sp>
        <p:nvSpPr>
          <p:cNvPr id="75786" name="Text Box 22">
            <a:extLst>
              <a:ext uri="{FF2B5EF4-FFF2-40B4-BE49-F238E27FC236}">
                <a16:creationId xmlns="" xmlns:a16="http://schemas.microsoft.com/office/drawing/2014/main" id="{AED3C8C9-1248-4194-8373-E3B7F762D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26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>
              <a:solidFill>
                <a:schemeClr val="accent2"/>
              </a:solidFill>
            </a:endParaRPr>
          </a:p>
        </p:txBody>
      </p:sp>
      <p:pic>
        <p:nvPicPr>
          <p:cNvPr id="75787" name="Picture 17" descr="DNA replication.jpg">
            <a:extLst>
              <a:ext uri="{FF2B5EF4-FFF2-40B4-BE49-F238E27FC236}">
                <a16:creationId xmlns="" xmlns:a16="http://schemas.microsoft.com/office/drawing/2014/main" id="{CF6CD69B-153C-4515-BEAD-75466F70E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2" t="33278" r="48285" b="18651"/>
          <a:stretch>
            <a:fillRect/>
          </a:stretch>
        </p:blipFill>
        <p:spPr bwMode="auto">
          <a:xfrm>
            <a:off x="4473398" y="3516313"/>
            <a:ext cx="1361798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8" name="Picture 18" descr="DNA replication.jpg">
            <a:extLst>
              <a:ext uri="{FF2B5EF4-FFF2-40B4-BE49-F238E27FC236}">
                <a16:creationId xmlns="" xmlns:a16="http://schemas.microsoft.com/office/drawing/2014/main" id="{D3BE225B-8FB4-41E8-846C-41BD76DEC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4" r="65303"/>
          <a:stretch>
            <a:fillRect/>
          </a:stretch>
        </p:blipFill>
        <p:spPr bwMode="auto">
          <a:xfrm>
            <a:off x="1652587" y="3148012"/>
            <a:ext cx="1613579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9" name="Text Box 16">
            <a:extLst>
              <a:ext uri="{FF2B5EF4-FFF2-40B4-BE49-F238E27FC236}">
                <a16:creationId xmlns="" xmlns:a16="http://schemas.microsoft.com/office/drawing/2014/main" id="{3AD30698-4D84-4629-A319-707F1EE0A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038" y="5915918"/>
            <a:ext cx="1082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 u="sng" dirty="0"/>
              <a:t>DNA</a:t>
            </a:r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EE009C-5AE5-4D41-8466-D73C442A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0038"/>
            <a:ext cx="8335646" cy="143732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DNA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5A48CE-C42B-41DB-BDD1-02271E7DC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572999" cy="143168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/>
              <a:t>In order for DNA to replicate itself it needs to make a copy of its DNA.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FF0000"/>
                </a:solidFill>
              </a:rPr>
              <a:t>1</a:t>
            </a:r>
            <a:r>
              <a:rPr lang="en-US" altLang="en-US" sz="2800" baseline="30000" dirty="0">
                <a:solidFill>
                  <a:srgbClr val="FF0000"/>
                </a:solidFill>
              </a:rPr>
              <a:t>st</a:t>
            </a:r>
            <a:r>
              <a:rPr lang="en-US" altLang="en-US" sz="2800" dirty="0">
                <a:solidFill>
                  <a:srgbClr val="FF0000"/>
                </a:solidFill>
              </a:rPr>
              <a:t> step: </a:t>
            </a:r>
            <a:r>
              <a:rPr lang="en-US" altLang="en-US" sz="2800" dirty="0" smtClean="0">
                <a:solidFill>
                  <a:srgbClr val="FF0000"/>
                </a:solidFill>
              </a:rPr>
              <a:t>DNA Helicase unwinds </a:t>
            </a:r>
            <a:r>
              <a:rPr lang="en-US" altLang="en-US" sz="2800" dirty="0">
                <a:solidFill>
                  <a:srgbClr val="FF0000"/>
                </a:solidFill>
              </a:rPr>
              <a:t>the DNA strand. Splits into 5’ and 3’ ends.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/>
      <p:bldP spid="75785" grpId="0"/>
      <p:bldP spid="757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0FEEF408-93B4-4E2D-86B0-07F5B7C7B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0488" tIns="44450" rIns="90488" bIns="44450" rtlCol="0" anchor="b">
            <a:normAutofit/>
          </a:bodyPr>
          <a:lstStyle/>
          <a:p>
            <a:pPr>
              <a:defRPr/>
            </a:pPr>
            <a:r>
              <a:rPr lang="en-US" spc="0" dirty="0">
                <a:solidFill>
                  <a:schemeClr val="tx1"/>
                </a:solidFill>
              </a:rPr>
              <a:t>DNA Replication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7A8FC5A8-A32C-44B8-9FD9-A104A7A65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vert="horz" lIns="90488" tIns="44450" rIns="90488" bIns="44450" rtlCol="0">
            <a:normAutofit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Begins at Origins of Replication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Two strands open forming Replication Forks (Y-shaped region)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New strands grow at the forks</a:t>
            </a:r>
          </a:p>
        </p:txBody>
      </p:sp>
      <p:sp>
        <p:nvSpPr>
          <p:cNvPr id="18436" name="Footer Placeholder 46">
            <a:extLst>
              <a:ext uri="{FF2B5EF4-FFF2-40B4-BE49-F238E27FC236}">
                <a16:creationId xmlns="" xmlns:a16="http://schemas.microsoft.com/office/drawing/2014/main" id="{56DD85D4-7CA1-48CD-B68D-89319A33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copyright cmassengale</a:t>
            </a:r>
          </a:p>
        </p:txBody>
      </p:sp>
      <p:sp>
        <p:nvSpPr>
          <p:cNvPr id="18437" name="Slide Number Placeholder 5">
            <a:extLst>
              <a:ext uri="{FF2B5EF4-FFF2-40B4-BE49-F238E27FC236}">
                <a16:creationId xmlns="" xmlns:a16="http://schemas.microsoft.com/office/drawing/2014/main" id="{1BCE02A0-E879-4D87-B07F-DBA03696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3FFFCAE-0915-4464-B22B-5393DA3EF929}" type="slidenum">
              <a:rPr lang="en-US" altLang="en-US" sz="14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pSp>
        <p:nvGrpSpPr>
          <p:cNvPr id="18438" name="Group 4">
            <a:extLst>
              <a:ext uri="{FF2B5EF4-FFF2-40B4-BE49-F238E27FC236}">
                <a16:creationId xmlns="" xmlns:a16="http://schemas.microsoft.com/office/drawing/2014/main" id="{3FCB7F9A-3DEB-4D0A-98B3-3118C690BBAD}"/>
              </a:ext>
            </a:extLst>
          </p:cNvPr>
          <p:cNvGrpSpPr>
            <a:grpSpLocks/>
          </p:cNvGrpSpPr>
          <p:nvPr/>
        </p:nvGrpSpPr>
        <p:grpSpPr bwMode="auto">
          <a:xfrm>
            <a:off x="1381125" y="3038652"/>
            <a:ext cx="8821738" cy="3125788"/>
            <a:chOff x="135" y="2343"/>
            <a:chExt cx="5557" cy="1969"/>
          </a:xfrm>
        </p:grpSpPr>
        <p:sp>
          <p:nvSpPr>
            <p:cNvPr id="18439" name="Line 5">
              <a:extLst>
                <a:ext uri="{FF2B5EF4-FFF2-40B4-BE49-F238E27FC236}">
                  <a16:creationId xmlns="" xmlns:a16="http://schemas.microsoft.com/office/drawing/2014/main" id="{87989CEE-6A81-42AD-9407-6205EBA03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" y="3360"/>
              <a:ext cx="236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Line 6">
              <a:extLst>
                <a:ext uri="{FF2B5EF4-FFF2-40B4-BE49-F238E27FC236}">
                  <a16:creationId xmlns="" xmlns:a16="http://schemas.microsoft.com/office/drawing/2014/main" id="{3F366E9D-B3EB-4429-8AB2-8B0CD84ED0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" y="3696"/>
              <a:ext cx="236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Line 7">
              <a:extLst>
                <a:ext uri="{FF2B5EF4-FFF2-40B4-BE49-F238E27FC236}">
                  <a16:creationId xmlns="" xmlns:a16="http://schemas.microsoft.com/office/drawing/2014/main" id="{54497991-55BE-4DE9-A6F9-6BDA6E1CD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Line 8">
              <a:extLst>
                <a:ext uri="{FF2B5EF4-FFF2-40B4-BE49-F238E27FC236}">
                  <a16:creationId xmlns="" xmlns:a16="http://schemas.microsoft.com/office/drawing/2014/main" id="{7707F123-7154-41AD-9B20-ED6656EE7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Line 9">
              <a:extLst>
                <a:ext uri="{FF2B5EF4-FFF2-40B4-BE49-F238E27FC236}">
                  <a16:creationId xmlns="" xmlns:a16="http://schemas.microsoft.com/office/drawing/2014/main" id="{100113F1-1275-4611-B77F-6F7049D0F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Line 10">
              <a:extLst>
                <a:ext uri="{FF2B5EF4-FFF2-40B4-BE49-F238E27FC236}">
                  <a16:creationId xmlns="" xmlns:a16="http://schemas.microsoft.com/office/drawing/2014/main" id="{420AF198-5CEA-4921-A818-50C4E266B2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Line 11">
              <a:extLst>
                <a:ext uri="{FF2B5EF4-FFF2-40B4-BE49-F238E27FC236}">
                  <a16:creationId xmlns="" xmlns:a16="http://schemas.microsoft.com/office/drawing/2014/main" id="{F0E7AA43-6D4A-4523-8D0B-DDA7FCCE8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Line 12">
              <a:extLst>
                <a:ext uri="{FF2B5EF4-FFF2-40B4-BE49-F238E27FC236}">
                  <a16:creationId xmlns="" xmlns:a16="http://schemas.microsoft.com/office/drawing/2014/main" id="{0033CE2F-DE43-40B1-953E-36820F97D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Line 13">
              <a:extLst>
                <a:ext uri="{FF2B5EF4-FFF2-40B4-BE49-F238E27FC236}">
                  <a16:creationId xmlns="" xmlns:a16="http://schemas.microsoft.com/office/drawing/2014/main" id="{1A7F2EBA-9FD1-439F-A4A0-856BE5368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Line 14">
              <a:extLst>
                <a:ext uri="{FF2B5EF4-FFF2-40B4-BE49-F238E27FC236}">
                  <a16:creationId xmlns="" xmlns:a16="http://schemas.microsoft.com/office/drawing/2014/main" id="{EEFF074C-29A3-40F4-8681-2CBC3EA9B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Line 15">
              <a:extLst>
                <a:ext uri="{FF2B5EF4-FFF2-40B4-BE49-F238E27FC236}">
                  <a16:creationId xmlns="" xmlns:a16="http://schemas.microsoft.com/office/drawing/2014/main" id="{E1CA04B7-88FA-40D3-BD4B-4EA16CE7E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Line 16">
              <a:extLst>
                <a:ext uri="{FF2B5EF4-FFF2-40B4-BE49-F238E27FC236}">
                  <a16:creationId xmlns="" xmlns:a16="http://schemas.microsoft.com/office/drawing/2014/main" id="{4FA2366B-77A9-41DC-B3EE-1867CBA7D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Line 17">
              <a:extLst>
                <a:ext uri="{FF2B5EF4-FFF2-40B4-BE49-F238E27FC236}">
                  <a16:creationId xmlns="" xmlns:a16="http://schemas.microsoft.com/office/drawing/2014/main" id="{566D272D-2B5A-40C2-B639-97246F8B44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2624"/>
              <a:ext cx="2528" cy="7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Line 18">
              <a:extLst>
                <a:ext uri="{FF2B5EF4-FFF2-40B4-BE49-F238E27FC236}">
                  <a16:creationId xmlns="" xmlns:a16="http://schemas.microsoft.com/office/drawing/2014/main" id="{F626623C-531C-498A-AAA1-DF93C301C7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" y="3694"/>
              <a:ext cx="2570" cy="4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Line 19">
              <a:extLst>
                <a:ext uri="{FF2B5EF4-FFF2-40B4-BE49-F238E27FC236}">
                  <a16:creationId xmlns="" xmlns:a16="http://schemas.microsoft.com/office/drawing/2014/main" id="{F97C7888-C494-4C91-BC66-C849EA90FB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3328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Line 20">
              <a:extLst>
                <a:ext uri="{FF2B5EF4-FFF2-40B4-BE49-F238E27FC236}">
                  <a16:creationId xmlns="" xmlns:a16="http://schemas.microsoft.com/office/drawing/2014/main" id="{B60EA039-798F-4C8C-B29D-D43FB062EC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3264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Line 21">
              <a:extLst>
                <a:ext uri="{FF2B5EF4-FFF2-40B4-BE49-F238E27FC236}">
                  <a16:creationId xmlns="" xmlns:a16="http://schemas.microsoft.com/office/drawing/2014/main" id="{E38508CA-CFE9-4189-ABC3-FF471C92D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072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Line 22">
              <a:extLst>
                <a:ext uri="{FF2B5EF4-FFF2-40B4-BE49-F238E27FC236}">
                  <a16:creationId xmlns="" xmlns:a16="http://schemas.microsoft.com/office/drawing/2014/main" id="{9FF6349C-BE16-426D-9D63-375B5A466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3168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Line 23">
              <a:extLst>
                <a:ext uri="{FF2B5EF4-FFF2-40B4-BE49-F238E27FC236}">
                  <a16:creationId xmlns="" xmlns:a16="http://schemas.microsoft.com/office/drawing/2014/main" id="{B00C4F95-0D6D-46CE-9503-C055D1E282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76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Line 24">
              <a:extLst>
                <a:ext uri="{FF2B5EF4-FFF2-40B4-BE49-F238E27FC236}">
                  <a16:creationId xmlns="" xmlns:a16="http://schemas.microsoft.com/office/drawing/2014/main" id="{3171EC2B-AA10-4695-878C-29C5AC3A5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2928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Line 25">
              <a:extLst>
                <a:ext uri="{FF2B5EF4-FFF2-40B4-BE49-F238E27FC236}">
                  <a16:creationId xmlns="" xmlns:a16="http://schemas.microsoft.com/office/drawing/2014/main" id="{DA4A559C-3AE2-4099-BAFD-BE384704C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2832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Line 26">
              <a:extLst>
                <a:ext uri="{FF2B5EF4-FFF2-40B4-BE49-F238E27FC236}">
                  <a16:creationId xmlns="" xmlns:a16="http://schemas.microsoft.com/office/drawing/2014/main" id="{7C5E7187-D029-4A5D-9B07-6D91C14E9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2736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Line 27">
              <a:extLst>
                <a:ext uri="{FF2B5EF4-FFF2-40B4-BE49-F238E27FC236}">
                  <a16:creationId xmlns="" xmlns:a16="http://schemas.microsoft.com/office/drawing/2014/main" id="{637EEB9A-5A00-433E-ABBA-4655D0876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2688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Line 28">
              <a:extLst>
                <a:ext uri="{FF2B5EF4-FFF2-40B4-BE49-F238E27FC236}">
                  <a16:creationId xmlns="" xmlns:a16="http://schemas.microsoft.com/office/drawing/2014/main" id="{E84D20A3-0B66-4BE8-84C6-9267FB7BE5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4" y="3536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Line 29">
              <a:extLst>
                <a:ext uri="{FF2B5EF4-FFF2-40B4-BE49-F238E27FC236}">
                  <a16:creationId xmlns="" xmlns:a16="http://schemas.microsoft.com/office/drawing/2014/main" id="{E8BA1C71-941D-4598-8224-98308CCEAB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4" y="3584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Line 30">
              <a:extLst>
                <a:ext uri="{FF2B5EF4-FFF2-40B4-BE49-F238E27FC236}">
                  <a16:creationId xmlns="" xmlns:a16="http://schemas.microsoft.com/office/drawing/2014/main" id="{08325EDA-4A25-440A-910D-7DF31B16A6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2" y="3632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Line 31">
              <a:extLst>
                <a:ext uri="{FF2B5EF4-FFF2-40B4-BE49-F238E27FC236}">
                  <a16:creationId xmlns="" xmlns:a16="http://schemas.microsoft.com/office/drawing/2014/main" id="{120B2CA0-E1F4-4F03-8D76-52EA65FB2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0" y="3680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Line 32">
              <a:extLst>
                <a:ext uri="{FF2B5EF4-FFF2-40B4-BE49-F238E27FC236}">
                  <a16:creationId xmlns="" xmlns:a16="http://schemas.microsoft.com/office/drawing/2014/main" id="{EB4993AC-CF47-4A09-9986-48C677813E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0" y="3728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Line 33">
              <a:extLst>
                <a:ext uri="{FF2B5EF4-FFF2-40B4-BE49-F238E27FC236}">
                  <a16:creationId xmlns="" xmlns:a16="http://schemas.microsoft.com/office/drawing/2014/main" id="{85B83FEC-D594-4748-A9E3-71ACA0119B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2" y="3920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Line 34">
              <a:extLst>
                <a:ext uri="{FF2B5EF4-FFF2-40B4-BE49-F238E27FC236}">
                  <a16:creationId xmlns="" xmlns:a16="http://schemas.microsoft.com/office/drawing/2014/main" id="{14C7B611-A7F5-4A67-9C9F-14E8CCC1F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4" y="3872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Line 35">
              <a:extLst>
                <a:ext uri="{FF2B5EF4-FFF2-40B4-BE49-F238E27FC236}">
                  <a16:creationId xmlns="" xmlns:a16="http://schemas.microsoft.com/office/drawing/2014/main" id="{322741D6-BEA4-4807-8243-7410B9C2C6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6" y="3824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0" name="Line 36">
              <a:extLst>
                <a:ext uri="{FF2B5EF4-FFF2-40B4-BE49-F238E27FC236}">
                  <a16:creationId xmlns="" xmlns:a16="http://schemas.microsoft.com/office/drawing/2014/main" id="{47E1BB6B-F321-443E-A4C6-73B56FDE83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8" y="3776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Rectangle 37">
              <a:extLst>
                <a:ext uri="{FF2B5EF4-FFF2-40B4-BE49-F238E27FC236}">
                  <a16:creationId xmlns="" xmlns:a16="http://schemas.microsoft.com/office/drawing/2014/main" id="{C5CE5374-2887-40C5-9B31-62AEC2AC1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" y="3207"/>
              <a:ext cx="864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b="1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Replication</a:t>
              </a:r>
            </a:p>
            <a:p>
              <a:pPr eaLnBrk="0" hangingPunct="0">
                <a:defRPr/>
              </a:pPr>
              <a:r>
                <a:rPr lang="en-US" b="1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Fork</a:t>
              </a:r>
            </a:p>
          </p:txBody>
        </p:sp>
        <p:sp>
          <p:nvSpPr>
            <p:cNvPr id="3" name="Rectangle 38">
              <a:extLst>
                <a:ext uri="{FF2B5EF4-FFF2-40B4-BE49-F238E27FC236}">
                  <a16:creationId xmlns="" xmlns:a16="http://schemas.microsoft.com/office/drawing/2014/main" id="{14C26CB9-70AA-4B2D-B352-14A5600F7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" y="3063"/>
              <a:ext cx="174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Parental DNA Molecule</a:t>
              </a:r>
            </a:p>
          </p:txBody>
        </p:sp>
        <p:sp>
          <p:nvSpPr>
            <p:cNvPr id="18473" name="AutoShape 39">
              <a:extLst>
                <a:ext uri="{FF2B5EF4-FFF2-40B4-BE49-F238E27FC236}">
                  <a16:creationId xmlns="" xmlns:a16="http://schemas.microsoft.com/office/drawing/2014/main" id="{DA3C9868-FA5C-4187-9258-16A0F757B8D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44" y="3320"/>
              <a:ext cx="416" cy="320"/>
            </a:xfrm>
            <a:prstGeom prst="rightArrow">
              <a:avLst>
                <a:gd name="adj1" fmla="val 75000"/>
                <a:gd name="adj2" fmla="val 65006"/>
              </a:avLst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8474" name="Rectangle 40">
              <a:extLst>
                <a:ext uri="{FF2B5EF4-FFF2-40B4-BE49-F238E27FC236}">
                  <a16:creationId xmlns="" xmlns:a16="http://schemas.microsoft.com/office/drawing/2014/main" id="{BC84A376-8D35-4D9D-9825-B0750185A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" y="2343"/>
              <a:ext cx="27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3’</a:t>
              </a:r>
            </a:p>
          </p:txBody>
        </p:sp>
        <p:sp>
          <p:nvSpPr>
            <p:cNvPr id="18475" name="Rectangle 41">
              <a:extLst>
                <a:ext uri="{FF2B5EF4-FFF2-40B4-BE49-F238E27FC236}">
                  <a16:creationId xmlns="" xmlns:a16="http://schemas.microsoft.com/office/drawing/2014/main" id="{5ED3FD6F-9018-4645-81D1-1DE4284CD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" y="3159"/>
              <a:ext cx="27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5’</a:t>
              </a:r>
            </a:p>
          </p:txBody>
        </p:sp>
        <p:sp>
          <p:nvSpPr>
            <p:cNvPr id="18476" name="Rectangle 42">
              <a:extLst>
                <a:ext uri="{FF2B5EF4-FFF2-40B4-BE49-F238E27FC236}">
                  <a16:creationId xmlns="" xmlns:a16="http://schemas.microsoft.com/office/drawing/2014/main" id="{539B65CF-F895-4FA5-8522-DBBA5DB39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" y="3591"/>
              <a:ext cx="27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3’</a:t>
              </a:r>
            </a:p>
          </p:txBody>
        </p:sp>
        <p:sp>
          <p:nvSpPr>
            <p:cNvPr id="18477" name="Rectangle 43">
              <a:extLst>
                <a:ext uri="{FF2B5EF4-FFF2-40B4-BE49-F238E27FC236}">
                  <a16:creationId xmlns="" xmlns:a16="http://schemas.microsoft.com/office/drawing/2014/main" id="{EDAB6E29-C25C-4D65-AD89-5860C90F7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5" y="4023"/>
              <a:ext cx="27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5’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Text Box 7">
            <a:extLst>
              <a:ext uri="{FF2B5EF4-FFF2-40B4-BE49-F238E27FC236}">
                <a16:creationId xmlns="" xmlns:a16="http://schemas.microsoft.com/office/drawing/2014/main" id="{8965A2DA-E620-4EED-A868-1077377B3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495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7831" name="Text Box 16">
            <a:extLst>
              <a:ext uri="{FF2B5EF4-FFF2-40B4-BE49-F238E27FC236}">
                <a16:creationId xmlns="" xmlns:a16="http://schemas.microsoft.com/office/drawing/2014/main" id="{A9E40B81-9E17-433C-8B9C-34801FEC7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436" y="3361179"/>
            <a:ext cx="40489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u="sng" dirty="0"/>
              <a:t>TEMPLATE:</a:t>
            </a:r>
          </a:p>
          <a:p>
            <a:r>
              <a:rPr lang="en-US" altLang="en-US" b="1" u="sng" dirty="0"/>
              <a:t>3’ G A C T G A C T G A C 5’</a:t>
            </a:r>
          </a:p>
        </p:txBody>
      </p:sp>
      <p:sp>
        <p:nvSpPr>
          <p:cNvPr id="77843" name="Text Box 31">
            <a:extLst>
              <a:ext uri="{FF2B5EF4-FFF2-40B4-BE49-F238E27FC236}">
                <a16:creationId xmlns="" xmlns:a16="http://schemas.microsoft.com/office/drawing/2014/main" id="{34CEECB7-D712-4919-B8FC-12E585473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910278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Complimentary STRAND</a:t>
            </a:r>
            <a:endParaRPr lang="en-US" altLang="en-US" dirty="0"/>
          </a:p>
        </p:txBody>
      </p:sp>
      <p:sp>
        <p:nvSpPr>
          <p:cNvPr id="77845" name="Text Box 33">
            <a:extLst>
              <a:ext uri="{FF2B5EF4-FFF2-40B4-BE49-F238E27FC236}">
                <a16:creationId xmlns="" xmlns:a16="http://schemas.microsoft.com/office/drawing/2014/main" id="{1DA8B00F-0C53-4D57-993F-523CE980B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26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>
              <a:solidFill>
                <a:schemeClr val="accent2"/>
              </a:solidFill>
            </a:endParaRPr>
          </a:p>
        </p:txBody>
      </p:sp>
      <p:pic>
        <p:nvPicPr>
          <p:cNvPr id="77846" name="Picture 29" descr="DNA replication.jpg">
            <a:extLst>
              <a:ext uri="{FF2B5EF4-FFF2-40B4-BE49-F238E27FC236}">
                <a16:creationId xmlns="" xmlns:a16="http://schemas.microsoft.com/office/drawing/2014/main" id="{CCDDEC94-5A67-44FF-BFEC-0FBEE2049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4" b="48561"/>
          <a:stretch>
            <a:fillRect/>
          </a:stretch>
        </p:blipFill>
        <p:spPr bwMode="auto">
          <a:xfrm>
            <a:off x="1828801" y="3471878"/>
            <a:ext cx="44735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48" name="Text Box 30">
            <a:extLst>
              <a:ext uri="{FF2B5EF4-FFF2-40B4-BE49-F238E27FC236}">
                <a16:creationId xmlns="" xmlns:a16="http://schemas.microsoft.com/office/drawing/2014/main" id="{01813DF6-B06E-4B97-ABA4-F2AA7F592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3319478"/>
            <a:ext cx="296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dirty="0"/>
              <a:t>Template STRAND </a:t>
            </a:r>
            <a:endParaRPr lang="en-US" alt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D2AE2E00-6341-467A-84DB-0B86DA800693}"/>
              </a:ext>
            </a:extLst>
          </p:cNvPr>
          <p:cNvCxnSpPr/>
          <p:nvPr/>
        </p:nvCxnSpPr>
        <p:spPr bwMode="auto">
          <a:xfrm>
            <a:off x="2819400" y="3776678"/>
            <a:ext cx="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246382AC-D9AC-4FFF-994C-0377DB1236FF}"/>
              </a:ext>
            </a:extLst>
          </p:cNvPr>
          <p:cNvCxnSpPr/>
          <p:nvPr/>
        </p:nvCxnSpPr>
        <p:spPr bwMode="auto">
          <a:xfrm>
            <a:off x="4038600" y="5224478"/>
            <a:ext cx="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7851" name="Line 15">
            <a:extLst>
              <a:ext uri="{FF2B5EF4-FFF2-40B4-BE49-F238E27FC236}">
                <a16:creationId xmlns="" xmlns:a16="http://schemas.microsoft.com/office/drawing/2014/main" id="{FBAB4A1F-F459-4207-9347-D6DCC836F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624278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BD3719-87C1-4680-A0B9-2A4462A2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Replication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2AE7F4-5914-4D68-A532-447A9A92C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339" y="1810718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/>
              <a:t>In the </a:t>
            </a:r>
            <a:r>
              <a:rPr lang="en-US" altLang="en-US" sz="2400" b="1" dirty="0"/>
              <a:t>2</a:t>
            </a:r>
            <a:r>
              <a:rPr lang="en-US" altLang="en-US" sz="2400" b="1" baseline="30000" dirty="0"/>
              <a:t>nd</a:t>
            </a:r>
            <a:r>
              <a:rPr lang="en-US" altLang="en-US" sz="2400" b="1" dirty="0"/>
              <a:t> step </a:t>
            </a:r>
            <a:r>
              <a:rPr lang="en-US" altLang="en-US" sz="2400" dirty="0"/>
              <a:t>the DNA that is unzipped then creates a complimentary DNA strands using the existing DNA as a template.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0000"/>
                </a:solidFill>
              </a:rPr>
              <a:t>2</a:t>
            </a:r>
            <a:r>
              <a:rPr lang="en-US" altLang="en-US" sz="2400" baseline="30000" dirty="0">
                <a:solidFill>
                  <a:srgbClr val="FF0000"/>
                </a:solidFill>
              </a:rPr>
              <a:t>nd</a:t>
            </a:r>
            <a:r>
              <a:rPr lang="en-US" altLang="en-US" sz="2400" dirty="0">
                <a:solidFill>
                  <a:srgbClr val="FF0000"/>
                </a:solidFill>
              </a:rPr>
              <a:t> Step: DNA polymerase builds new strand by adding complimentary nucleotide bases to the template strand.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3" grpId="0"/>
      <p:bldP spid="778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831CEB87-0E6A-4F7C-A6D5-8A16522F7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0488" tIns="44450" rIns="90488" bIns="44450" rtlCol="0" anchor="b">
            <a:normAutofit/>
          </a:bodyPr>
          <a:lstStyle/>
          <a:p>
            <a:pPr>
              <a:defRPr/>
            </a:pPr>
            <a:r>
              <a:rPr lang="en-US" spc="0" dirty="0">
                <a:solidFill>
                  <a:schemeClr val="tx1"/>
                </a:solidFill>
              </a:rPr>
              <a:t>DNA Replication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="" xmlns:a16="http://schemas.microsoft.com/office/drawing/2014/main" id="{EE1735B2-C416-43B5-AA85-37DD678AD2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vert="horz" lIns="90488" tIns="44450" rIns="90488" bIns="44450" rtlCol="0">
            <a:normAutofit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</a:rPr>
              <a:t>DNA polymerase can only add nucleotides to the 3’ end of the DNA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This causes the NEW strand to be built in a 5’ to 3’ direction</a:t>
            </a:r>
          </a:p>
        </p:txBody>
      </p:sp>
      <p:sp>
        <p:nvSpPr>
          <p:cNvPr id="19460" name="Footer Placeholder 48">
            <a:extLst>
              <a:ext uri="{FF2B5EF4-FFF2-40B4-BE49-F238E27FC236}">
                <a16:creationId xmlns="" xmlns:a16="http://schemas.microsoft.com/office/drawing/2014/main" id="{772C8D99-D6BC-440F-8F14-FD3D95F6A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copyright cmassengale</a:t>
            </a:r>
          </a:p>
        </p:txBody>
      </p:sp>
      <p:sp>
        <p:nvSpPr>
          <p:cNvPr id="19461" name="Slide Number Placeholder 5">
            <a:extLst>
              <a:ext uri="{FF2B5EF4-FFF2-40B4-BE49-F238E27FC236}">
                <a16:creationId xmlns="" xmlns:a16="http://schemas.microsoft.com/office/drawing/2014/main" id="{FA2D18D7-B08C-47E9-A7C8-F31337F1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DE7CF7-2478-457A-A33E-C95B49301AF4}" type="slidenum">
              <a:rPr lang="en-US" altLang="en-US" sz="14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pSp>
        <p:nvGrpSpPr>
          <p:cNvPr id="19462" name="Group 4">
            <a:extLst>
              <a:ext uri="{FF2B5EF4-FFF2-40B4-BE49-F238E27FC236}">
                <a16:creationId xmlns="" xmlns:a16="http://schemas.microsoft.com/office/drawing/2014/main" id="{F6E8DF58-0BC8-4766-BE1A-103465B581D6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4416425"/>
            <a:ext cx="8288338" cy="1828800"/>
            <a:chOff x="231" y="3015"/>
            <a:chExt cx="5221" cy="1152"/>
          </a:xfrm>
        </p:grpSpPr>
        <p:sp>
          <p:nvSpPr>
            <p:cNvPr id="19463" name="Line 5">
              <a:extLst>
                <a:ext uri="{FF2B5EF4-FFF2-40B4-BE49-F238E27FC236}">
                  <a16:creationId xmlns="" xmlns:a16="http://schemas.microsoft.com/office/drawing/2014/main" id="{CBB55CF0-7FE2-4E9B-8C37-55CC3E7BFC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" y="3216"/>
              <a:ext cx="46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Line 6">
              <a:extLst>
                <a:ext uri="{FF2B5EF4-FFF2-40B4-BE49-F238E27FC236}">
                  <a16:creationId xmlns="" xmlns:a16="http://schemas.microsoft.com/office/drawing/2014/main" id="{0F660C66-6E18-4191-AA25-97FEF349F0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Line 7">
              <a:extLst>
                <a:ext uri="{FF2B5EF4-FFF2-40B4-BE49-F238E27FC236}">
                  <a16:creationId xmlns="" xmlns:a16="http://schemas.microsoft.com/office/drawing/2014/main" id="{EB8522AA-A2B0-412E-BC1F-C6F6AA2207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Line 8">
              <a:extLst>
                <a:ext uri="{FF2B5EF4-FFF2-40B4-BE49-F238E27FC236}">
                  <a16:creationId xmlns="" xmlns:a16="http://schemas.microsoft.com/office/drawing/2014/main" id="{A35E2BB7-5F2C-4A39-88B4-FF80EC1BAB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Line 9">
              <a:extLst>
                <a:ext uri="{FF2B5EF4-FFF2-40B4-BE49-F238E27FC236}">
                  <a16:creationId xmlns="" xmlns:a16="http://schemas.microsoft.com/office/drawing/2014/main" id="{DD00AF8F-203E-424D-B0CA-F396B7B0E5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Line 10">
              <a:extLst>
                <a:ext uri="{FF2B5EF4-FFF2-40B4-BE49-F238E27FC236}">
                  <a16:creationId xmlns="" xmlns:a16="http://schemas.microsoft.com/office/drawing/2014/main" id="{31B50BE0-B5EF-475E-A6C4-721CE273FA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Line 11">
              <a:extLst>
                <a:ext uri="{FF2B5EF4-FFF2-40B4-BE49-F238E27FC236}">
                  <a16:creationId xmlns="" xmlns:a16="http://schemas.microsoft.com/office/drawing/2014/main" id="{EBC305D9-0FF1-4B8B-BD1C-694D059961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Line 12">
              <a:extLst>
                <a:ext uri="{FF2B5EF4-FFF2-40B4-BE49-F238E27FC236}">
                  <a16:creationId xmlns="" xmlns:a16="http://schemas.microsoft.com/office/drawing/2014/main" id="{8A19B994-79C9-4131-A2F6-2D4C40E29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Line 13">
              <a:extLst>
                <a:ext uri="{FF2B5EF4-FFF2-40B4-BE49-F238E27FC236}">
                  <a16:creationId xmlns="" xmlns:a16="http://schemas.microsoft.com/office/drawing/2014/main" id="{5E414928-C73F-4BC8-BC75-BC95887FB7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Line 14">
              <a:extLst>
                <a:ext uri="{FF2B5EF4-FFF2-40B4-BE49-F238E27FC236}">
                  <a16:creationId xmlns="" xmlns:a16="http://schemas.microsoft.com/office/drawing/2014/main" id="{B00DCD29-F965-4718-92BB-7DC0BC97D6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Line 15">
              <a:extLst>
                <a:ext uri="{FF2B5EF4-FFF2-40B4-BE49-F238E27FC236}">
                  <a16:creationId xmlns="" xmlns:a16="http://schemas.microsoft.com/office/drawing/2014/main" id="{AB8C9E90-985F-4850-A21B-2BCB4E988D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Line 16">
              <a:extLst>
                <a:ext uri="{FF2B5EF4-FFF2-40B4-BE49-F238E27FC236}">
                  <a16:creationId xmlns="" xmlns:a16="http://schemas.microsoft.com/office/drawing/2014/main" id="{08863693-4D28-45EE-84E9-63DFEE3D5C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6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Line 17">
              <a:extLst>
                <a:ext uri="{FF2B5EF4-FFF2-40B4-BE49-F238E27FC236}">
                  <a16:creationId xmlns="" xmlns:a16="http://schemas.microsoft.com/office/drawing/2014/main" id="{CE9C53A0-6E79-428D-99E7-CFDD4D1178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Line 18">
              <a:extLst>
                <a:ext uri="{FF2B5EF4-FFF2-40B4-BE49-F238E27FC236}">
                  <a16:creationId xmlns="" xmlns:a16="http://schemas.microsoft.com/office/drawing/2014/main" id="{270FE36E-5F89-47FE-B48B-2FEE62C24A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Line 19">
              <a:extLst>
                <a:ext uri="{FF2B5EF4-FFF2-40B4-BE49-F238E27FC236}">
                  <a16:creationId xmlns="" xmlns:a16="http://schemas.microsoft.com/office/drawing/2014/main" id="{92E3DC81-CFAC-4E13-BB82-4F3459D33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Line 20">
              <a:extLst>
                <a:ext uri="{FF2B5EF4-FFF2-40B4-BE49-F238E27FC236}">
                  <a16:creationId xmlns="" xmlns:a16="http://schemas.microsoft.com/office/drawing/2014/main" id="{D7988F01-B58A-4CC7-BB5E-3BAADAC05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2" y="3648"/>
              <a:ext cx="1216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Line 21">
              <a:extLst>
                <a:ext uri="{FF2B5EF4-FFF2-40B4-BE49-F238E27FC236}">
                  <a16:creationId xmlns="" xmlns:a16="http://schemas.microsoft.com/office/drawing/2014/main" id="{D8007B34-9EE6-4BB0-9E09-8E46A648D1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6" y="3440"/>
              <a:ext cx="0" cy="22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Line 22">
              <a:extLst>
                <a:ext uri="{FF2B5EF4-FFF2-40B4-BE49-F238E27FC236}">
                  <a16:creationId xmlns="" xmlns:a16="http://schemas.microsoft.com/office/drawing/2014/main" id="{7993803E-0E4F-44F3-8668-D40D2004E8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3440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Line 23">
              <a:extLst>
                <a:ext uri="{FF2B5EF4-FFF2-40B4-BE49-F238E27FC236}">
                  <a16:creationId xmlns="" xmlns:a16="http://schemas.microsoft.com/office/drawing/2014/main" id="{7921160E-2F6A-4139-8040-7D37AD15E6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3440"/>
              <a:ext cx="0" cy="22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Line 24">
              <a:extLst>
                <a:ext uri="{FF2B5EF4-FFF2-40B4-BE49-F238E27FC236}">
                  <a16:creationId xmlns="" xmlns:a16="http://schemas.microsoft.com/office/drawing/2014/main" id="{B878EB23-C823-4180-9401-5EE0AEB174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3440"/>
              <a:ext cx="0" cy="22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Line 25">
              <a:extLst>
                <a:ext uri="{FF2B5EF4-FFF2-40B4-BE49-F238E27FC236}">
                  <a16:creationId xmlns="" xmlns:a16="http://schemas.microsoft.com/office/drawing/2014/main" id="{6CC3DD9E-AA84-4D65-B9B9-25594545FD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" y="3440"/>
              <a:ext cx="0" cy="22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Rectangle 26">
              <a:extLst>
                <a:ext uri="{FF2B5EF4-FFF2-40B4-BE49-F238E27FC236}">
                  <a16:creationId xmlns="" xmlns:a16="http://schemas.microsoft.com/office/drawing/2014/main" id="{CA7E7178-CB94-40DB-98EB-1E97AC06B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" y="3668"/>
              <a:ext cx="617" cy="4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RNA</a:t>
              </a:r>
            </a:p>
            <a:p>
              <a:pPr eaLnBrk="0" hangingPunct="0">
                <a:defRPr/>
              </a:pPr>
              <a:r>
                <a:rPr lang="en-US"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Primer</a:t>
              </a:r>
            </a:p>
          </p:txBody>
        </p:sp>
        <p:sp>
          <p:nvSpPr>
            <p:cNvPr id="19485" name="Line 27">
              <a:extLst>
                <a:ext uri="{FF2B5EF4-FFF2-40B4-BE49-F238E27FC236}">
                  <a16:creationId xmlns="" xmlns:a16="http://schemas.microsoft.com/office/drawing/2014/main" id="{D1D68F61-A987-43F3-98C6-F948E08BFB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4" y="3648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Line 28">
              <a:extLst>
                <a:ext uri="{FF2B5EF4-FFF2-40B4-BE49-F238E27FC236}">
                  <a16:creationId xmlns="" xmlns:a16="http://schemas.microsoft.com/office/drawing/2014/main" id="{1B3E97F6-B780-4100-8AD5-772BE6C5A8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3440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Line 29">
              <a:extLst>
                <a:ext uri="{FF2B5EF4-FFF2-40B4-BE49-F238E27FC236}">
                  <a16:creationId xmlns="" xmlns:a16="http://schemas.microsoft.com/office/drawing/2014/main" id="{582507EC-BBA8-4065-A476-BAA86D7E58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0" y="3648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Line 30">
              <a:extLst>
                <a:ext uri="{FF2B5EF4-FFF2-40B4-BE49-F238E27FC236}">
                  <a16:creationId xmlns="" xmlns:a16="http://schemas.microsoft.com/office/drawing/2014/main" id="{AB4B62CF-012F-4063-9F0B-65E161D261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3440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Line 31">
              <a:extLst>
                <a:ext uri="{FF2B5EF4-FFF2-40B4-BE49-F238E27FC236}">
                  <a16:creationId xmlns="" xmlns:a16="http://schemas.microsoft.com/office/drawing/2014/main" id="{2BB9EB3B-B55D-4502-85F1-5B3D0A921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8" y="3648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Line 32">
              <a:extLst>
                <a:ext uri="{FF2B5EF4-FFF2-40B4-BE49-F238E27FC236}">
                  <a16:creationId xmlns="" xmlns:a16="http://schemas.microsoft.com/office/drawing/2014/main" id="{0B01BC04-A951-4B8F-AF24-7B91C4FEA2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3728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Line 33">
              <a:extLst>
                <a:ext uri="{FF2B5EF4-FFF2-40B4-BE49-F238E27FC236}">
                  <a16:creationId xmlns="" xmlns:a16="http://schemas.microsoft.com/office/drawing/2014/main" id="{BB0BE5C7-AAC3-495B-8A43-7D74A3D03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6" y="3936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Line 34">
              <a:extLst>
                <a:ext uri="{FF2B5EF4-FFF2-40B4-BE49-F238E27FC236}">
                  <a16:creationId xmlns="" xmlns:a16="http://schemas.microsoft.com/office/drawing/2014/main" id="{21D72651-22D1-4FB7-B935-49DE639BC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4" y="3648"/>
              <a:ext cx="128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Rectangle 35">
              <a:extLst>
                <a:ext uri="{FF2B5EF4-FFF2-40B4-BE49-F238E27FC236}">
                  <a16:creationId xmlns="" xmlns:a16="http://schemas.microsoft.com/office/drawing/2014/main" id="{89E45A69-680E-4DF7-8605-5590625E1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3812"/>
              <a:ext cx="140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2000" b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DNA Polymerase</a:t>
              </a:r>
            </a:p>
          </p:txBody>
        </p:sp>
        <p:sp>
          <p:nvSpPr>
            <p:cNvPr id="19494" name="Rectangle 36">
              <a:extLst>
                <a:ext uri="{FF2B5EF4-FFF2-40B4-BE49-F238E27FC236}">
                  <a16:creationId xmlns="" xmlns:a16="http://schemas.microsoft.com/office/drawing/2014/main" id="{90F2AC69-B5EC-42C8-92F4-0CCFF10AA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8" y="3424"/>
              <a:ext cx="448" cy="35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95" name="Freeform 37">
              <a:extLst>
                <a:ext uri="{FF2B5EF4-FFF2-40B4-BE49-F238E27FC236}">
                  <a16:creationId xmlns="" xmlns:a16="http://schemas.microsoft.com/office/drawing/2014/main" id="{09517343-D779-444F-B842-57D9C40F1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3660"/>
              <a:ext cx="337" cy="181"/>
            </a:xfrm>
            <a:custGeom>
              <a:avLst/>
              <a:gdLst>
                <a:gd name="T0" fmla="*/ 0 w 337"/>
                <a:gd name="T1" fmla="*/ 180 h 181"/>
                <a:gd name="T2" fmla="*/ 48 w 337"/>
                <a:gd name="T3" fmla="*/ 168 h 181"/>
                <a:gd name="T4" fmla="*/ 84 w 337"/>
                <a:gd name="T5" fmla="*/ 144 h 181"/>
                <a:gd name="T6" fmla="*/ 120 w 337"/>
                <a:gd name="T7" fmla="*/ 120 h 181"/>
                <a:gd name="T8" fmla="*/ 156 w 337"/>
                <a:gd name="T9" fmla="*/ 96 h 181"/>
                <a:gd name="T10" fmla="*/ 192 w 337"/>
                <a:gd name="T11" fmla="*/ 84 h 181"/>
                <a:gd name="T12" fmla="*/ 228 w 337"/>
                <a:gd name="T13" fmla="*/ 72 h 181"/>
                <a:gd name="T14" fmla="*/ 264 w 337"/>
                <a:gd name="T15" fmla="*/ 48 h 181"/>
                <a:gd name="T16" fmla="*/ 300 w 337"/>
                <a:gd name="T17" fmla="*/ 24 h 181"/>
                <a:gd name="T18" fmla="*/ 336 w 337"/>
                <a:gd name="T19" fmla="*/ 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7"/>
                <a:gd name="T31" fmla="*/ 0 h 181"/>
                <a:gd name="T32" fmla="*/ 337 w 337"/>
                <a:gd name="T33" fmla="*/ 181 h 1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7" h="181">
                  <a:moveTo>
                    <a:pt x="0" y="180"/>
                  </a:moveTo>
                  <a:lnTo>
                    <a:pt x="48" y="168"/>
                  </a:lnTo>
                  <a:lnTo>
                    <a:pt x="84" y="144"/>
                  </a:lnTo>
                  <a:lnTo>
                    <a:pt x="120" y="120"/>
                  </a:lnTo>
                  <a:lnTo>
                    <a:pt x="156" y="96"/>
                  </a:lnTo>
                  <a:lnTo>
                    <a:pt x="192" y="84"/>
                  </a:lnTo>
                  <a:lnTo>
                    <a:pt x="228" y="72"/>
                  </a:lnTo>
                  <a:lnTo>
                    <a:pt x="264" y="48"/>
                  </a:lnTo>
                  <a:lnTo>
                    <a:pt x="300" y="24"/>
                  </a:lnTo>
                  <a:lnTo>
                    <a:pt x="336" y="0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Rectangle 38">
              <a:extLst>
                <a:ext uri="{FF2B5EF4-FFF2-40B4-BE49-F238E27FC236}">
                  <a16:creationId xmlns="" xmlns:a16="http://schemas.microsoft.com/office/drawing/2014/main" id="{BEC206DC-FEE0-41E2-9F62-2DA17CEAE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936"/>
              <a:ext cx="8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Nucleotide</a:t>
              </a:r>
            </a:p>
          </p:txBody>
        </p:sp>
        <p:sp>
          <p:nvSpPr>
            <p:cNvPr id="19497" name="Line 39">
              <a:extLst>
                <a:ext uri="{FF2B5EF4-FFF2-40B4-BE49-F238E27FC236}">
                  <a16:creationId xmlns="" xmlns:a16="http://schemas.microsoft.com/office/drawing/2014/main" id="{8F36999D-6BE9-41C9-813C-0FB25DF942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3488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Line 40">
              <a:extLst>
                <a:ext uri="{FF2B5EF4-FFF2-40B4-BE49-F238E27FC236}">
                  <a16:creationId xmlns="" xmlns:a16="http://schemas.microsoft.com/office/drawing/2014/main" id="{2E74293C-09EF-46A7-9E33-7F0609D8E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4" y="3696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Rectangle 41">
              <a:extLst>
                <a:ext uri="{FF2B5EF4-FFF2-40B4-BE49-F238E27FC236}">
                  <a16:creationId xmlns="" xmlns:a16="http://schemas.microsoft.com/office/drawing/2014/main" id="{C422C788-CB0E-4119-8F5D-C5E9A27E7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" y="3543"/>
              <a:ext cx="27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5’</a:t>
              </a:r>
            </a:p>
          </p:txBody>
        </p:sp>
        <p:sp>
          <p:nvSpPr>
            <p:cNvPr id="19500" name="Rectangle 42">
              <a:extLst>
                <a:ext uri="{FF2B5EF4-FFF2-40B4-BE49-F238E27FC236}">
                  <a16:creationId xmlns="" xmlns:a16="http://schemas.microsoft.com/office/drawing/2014/main" id="{B9C36BCD-D99F-4B63-8009-4B1FB5BD4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" y="3015"/>
              <a:ext cx="27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5’</a:t>
              </a:r>
            </a:p>
          </p:txBody>
        </p:sp>
        <p:sp>
          <p:nvSpPr>
            <p:cNvPr id="19501" name="Rectangle 43">
              <a:extLst>
                <a:ext uri="{FF2B5EF4-FFF2-40B4-BE49-F238E27FC236}">
                  <a16:creationId xmlns="" xmlns:a16="http://schemas.microsoft.com/office/drawing/2014/main" id="{CE772421-E472-4BEE-BD9E-62AF1CF5D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" y="3063"/>
              <a:ext cx="27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3’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Text Box 7">
            <a:extLst>
              <a:ext uri="{FF2B5EF4-FFF2-40B4-BE49-F238E27FC236}">
                <a16:creationId xmlns="" xmlns:a16="http://schemas.microsoft.com/office/drawing/2014/main" id="{9FE95805-AB2D-4342-905B-C618321B8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495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9879" name="Line 10">
            <a:extLst>
              <a:ext uri="{FF2B5EF4-FFF2-40B4-BE49-F238E27FC236}">
                <a16:creationId xmlns="" xmlns:a16="http://schemas.microsoft.com/office/drawing/2014/main" id="{5003F146-F676-4F9E-A351-B36AA45E9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006980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Text Box 11">
            <a:extLst>
              <a:ext uri="{FF2B5EF4-FFF2-40B4-BE49-F238E27FC236}">
                <a16:creationId xmlns="" xmlns:a16="http://schemas.microsoft.com/office/drawing/2014/main" id="{0CC92C3C-6D26-4F0B-9F7A-6AD7D5433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140205"/>
            <a:ext cx="40602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u="sng" dirty="0"/>
              <a:t>TEMPLATE STRAND</a:t>
            </a:r>
          </a:p>
          <a:p>
            <a:r>
              <a:rPr lang="en-US" altLang="en-US" b="1" u="sng" dirty="0"/>
              <a:t>5’ G A C T G A C T G A C 3’</a:t>
            </a:r>
          </a:p>
          <a:p>
            <a:r>
              <a:rPr lang="en-US" altLang="en-US" b="1" u="sng" dirty="0">
                <a:solidFill>
                  <a:srgbClr val="C40F3E"/>
                </a:solidFill>
              </a:rPr>
              <a:t>3’ C T G A C T G A C T G 5’</a:t>
            </a:r>
          </a:p>
        </p:txBody>
      </p:sp>
      <p:sp>
        <p:nvSpPr>
          <p:cNvPr id="79881" name="Text Box 24">
            <a:extLst>
              <a:ext uri="{FF2B5EF4-FFF2-40B4-BE49-F238E27FC236}">
                <a16:creationId xmlns="" xmlns:a16="http://schemas.microsoft.com/office/drawing/2014/main" id="{2D3202D9-9B25-410D-A0F9-F659FF0B7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6" y="5800731"/>
            <a:ext cx="35210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This DNA is identical to the original parent DNA. </a:t>
            </a:r>
          </a:p>
        </p:txBody>
      </p:sp>
      <p:sp>
        <p:nvSpPr>
          <p:cNvPr id="79883" name="Text Box 26">
            <a:extLst>
              <a:ext uri="{FF2B5EF4-FFF2-40B4-BE49-F238E27FC236}">
                <a16:creationId xmlns="" xmlns:a16="http://schemas.microsoft.com/office/drawing/2014/main" id="{2E63F3BB-6332-478A-8507-3B757BC8B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26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>
              <a:solidFill>
                <a:schemeClr val="accent2"/>
              </a:solidFill>
            </a:endParaRPr>
          </a:p>
        </p:txBody>
      </p:sp>
      <p:pic>
        <p:nvPicPr>
          <p:cNvPr id="79884" name="Picture 17" descr="DNA replication.jpg">
            <a:extLst>
              <a:ext uri="{FF2B5EF4-FFF2-40B4-BE49-F238E27FC236}">
                <a16:creationId xmlns="" xmlns:a16="http://schemas.microsoft.com/office/drawing/2014/main" id="{722FD39C-711F-492F-8CD0-666308250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1" t="13673" b="57796"/>
          <a:stretch>
            <a:fillRect/>
          </a:stretch>
        </p:blipFill>
        <p:spPr bwMode="auto">
          <a:xfrm>
            <a:off x="2133600" y="4092581"/>
            <a:ext cx="3563938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5" name="TextBox 1">
            <a:extLst>
              <a:ext uri="{FF2B5EF4-FFF2-40B4-BE49-F238E27FC236}">
                <a16:creationId xmlns="" xmlns:a16="http://schemas.microsoft.com/office/drawing/2014/main" id="{C7BAD33A-8640-4C60-984B-8F3FB94F9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997581"/>
            <a:ext cx="174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New strand</a:t>
            </a:r>
          </a:p>
        </p:txBody>
      </p:sp>
      <p:sp>
        <p:nvSpPr>
          <p:cNvPr id="79886" name="TextBox 2">
            <a:extLst>
              <a:ext uri="{FF2B5EF4-FFF2-40B4-BE49-F238E27FC236}">
                <a16:creationId xmlns="" xmlns:a16="http://schemas.microsoft.com/office/drawing/2014/main" id="{06096024-6570-48CC-8A56-F7EDDB62F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3711581"/>
            <a:ext cx="3514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Original Template strand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B7C5E02D-A349-4F66-9BF9-5C2FD114E669}"/>
              </a:ext>
            </a:extLst>
          </p:cNvPr>
          <p:cNvCxnSpPr/>
          <p:nvPr/>
        </p:nvCxnSpPr>
        <p:spPr bwMode="auto">
          <a:xfrm flipH="1">
            <a:off x="2819400" y="4168780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9890" name="TextBox 6">
            <a:extLst>
              <a:ext uri="{FF2B5EF4-FFF2-40B4-BE49-F238E27FC236}">
                <a16:creationId xmlns="" xmlns:a16="http://schemas.microsoft.com/office/drawing/2014/main" id="{AF55B1A2-8313-43D6-93C9-A7C87A054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724530"/>
            <a:ext cx="1595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DNA zips up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423FE55-36BD-498E-BA6C-71982817155E}"/>
              </a:ext>
            </a:extLst>
          </p:cNvPr>
          <p:cNvCxnSpPr>
            <a:stCxn id="79890" idx="0"/>
          </p:cNvCxnSpPr>
          <p:nvPr/>
        </p:nvCxnSpPr>
        <p:spPr bwMode="auto">
          <a:xfrm flipH="1" flipV="1">
            <a:off x="5257801" y="5343530"/>
            <a:ext cx="341313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DEEE23-7993-44A0-B781-CFEB363B0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3BAAD0-80D5-40B2-9A23-8F8FB3737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5"/>
            <a:ext cx="10058400" cy="19102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In the 3rd step the DNA Polymerase has successfully created the new strands, that match the bases in the original strand.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3</a:t>
            </a:r>
            <a:r>
              <a:rPr lang="en-US" sz="2800" baseline="30000" dirty="0">
                <a:solidFill>
                  <a:srgbClr val="FF0000"/>
                </a:solidFill>
              </a:rPr>
              <a:t>rd</a:t>
            </a:r>
            <a:r>
              <a:rPr lang="en-US" sz="2800" dirty="0">
                <a:solidFill>
                  <a:srgbClr val="FF0000"/>
                </a:solidFill>
              </a:rPr>
              <a:t> Step: DNA zips itself back up and now has a copy of its DNA.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animBg="1"/>
      <p:bldP spid="79880" grpId="0"/>
      <p:bldP spid="79881" grpId="0" animBg="1"/>
      <p:bldP spid="79885" grpId="0"/>
      <p:bldP spid="79886" grpId="0"/>
      <p:bldP spid="798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6">
            <a:extLst>
              <a:ext uri="{FF2B5EF4-FFF2-40B4-BE49-F238E27FC236}">
                <a16:creationId xmlns="" xmlns:a16="http://schemas.microsoft.com/office/drawing/2014/main" id="{785C823B-DCFF-4DC9-91F5-08042190F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41289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u="sng" dirty="0"/>
              <a:t>Summary of How DNA is replicated for growth:</a:t>
            </a:r>
            <a:endParaRPr lang="en-US" altLang="en-US" dirty="0"/>
          </a:p>
        </p:txBody>
      </p:sp>
      <p:sp>
        <p:nvSpPr>
          <p:cNvPr id="81925" name="Text Box 7">
            <a:extLst>
              <a:ext uri="{FF2B5EF4-FFF2-40B4-BE49-F238E27FC236}">
                <a16:creationId xmlns="" xmlns:a16="http://schemas.microsoft.com/office/drawing/2014/main" id="{33224B71-F85E-45E9-ABF4-1680B73BF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495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1926" name="Text Box 14">
            <a:extLst>
              <a:ext uri="{FF2B5EF4-FFF2-40B4-BE49-F238E27FC236}">
                <a16:creationId xmlns="" xmlns:a16="http://schemas.microsoft.com/office/drawing/2014/main" id="{D93738D0-64E4-4160-B663-6A4E9175D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6" y="657225"/>
            <a:ext cx="51974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u="sng"/>
              <a:t>Step 1.</a:t>
            </a:r>
            <a:r>
              <a:rPr lang="en-US" altLang="en-US"/>
              <a:t> The DNA is unzipped</a:t>
            </a:r>
          </a:p>
          <a:p>
            <a:endParaRPr lang="en-US" altLang="en-US"/>
          </a:p>
          <a:p>
            <a:r>
              <a:rPr lang="en-US" altLang="en-US" b="1" u="sng"/>
              <a:t>Step 2: </a:t>
            </a:r>
            <a:r>
              <a:rPr lang="en-US" altLang="en-US"/>
              <a:t>DNA polymerase is used to create a complimentary strand to the original strand.</a:t>
            </a:r>
          </a:p>
          <a:p>
            <a:endParaRPr lang="en-US" altLang="en-US"/>
          </a:p>
          <a:p>
            <a:r>
              <a:rPr lang="en-US" altLang="en-US" b="1" u="sng"/>
              <a:t>Step 3: </a:t>
            </a:r>
            <a:r>
              <a:rPr lang="en-US" altLang="en-US"/>
              <a:t>The complementary strand and original strand zip together, forming DNA that is identical to the parent DNA</a:t>
            </a:r>
          </a:p>
        </p:txBody>
      </p:sp>
      <p:sp>
        <p:nvSpPr>
          <p:cNvPr id="81927" name="Text Box 15">
            <a:extLst>
              <a:ext uri="{FF2B5EF4-FFF2-40B4-BE49-F238E27FC236}">
                <a16:creationId xmlns="" xmlns:a16="http://schemas.microsoft.com/office/drawing/2014/main" id="{E7E47ADC-216F-490C-BD32-58833BF7A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26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>
              <a:solidFill>
                <a:schemeClr val="accent2"/>
              </a:solidFill>
            </a:endParaRPr>
          </a:p>
        </p:txBody>
      </p:sp>
      <p:pic>
        <p:nvPicPr>
          <p:cNvPr id="81928" name="Picture 1" descr="dna replication2.png">
            <a:extLst>
              <a:ext uri="{FF2B5EF4-FFF2-40B4-BE49-F238E27FC236}">
                <a16:creationId xmlns="" xmlns:a16="http://schemas.microsoft.com/office/drawing/2014/main" id="{F453E554-DC6F-4511-BD35-8B3DAFF39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43563" y="2122488"/>
            <a:ext cx="63309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TextBox 2">
            <a:extLst>
              <a:ext uri="{FF2B5EF4-FFF2-40B4-BE49-F238E27FC236}">
                <a16:creationId xmlns="" xmlns:a16="http://schemas.microsoft.com/office/drawing/2014/main" id="{F123D966-6A3B-4922-A191-E25EC7CD9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819401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81930" name="TextBox 3">
            <a:extLst>
              <a:ext uri="{FF2B5EF4-FFF2-40B4-BE49-F238E27FC236}">
                <a16:creationId xmlns="" xmlns:a16="http://schemas.microsoft.com/office/drawing/2014/main" id="{965592ED-B391-40CA-BDEA-6511E57D4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3886201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81931" name="TextBox 4">
            <a:extLst>
              <a:ext uri="{FF2B5EF4-FFF2-40B4-BE49-F238E27FC236}">
                <a16:creationId xmlns="" xmlns:a16="http://schemas.microsoft.com/office/drawing/2014/main" id="{7072D618-04F7-4717-85EF-351CBBA68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5943601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81932" name="TextBox 5">
            <a:extLst>
              <a:ext uri="{FF2B5EF4-FFF2-40B4-BE49-F238E27FC236}">
                <a16:creationId xmlns="" xmlns:a16="http://schemas.microsoft.com/office/drawing/2014/main" id="{064FC7D9-A314-4294-88CF-6D71AB423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257800"/>
            <a:ext cx="591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/>
              <a:t>The daughter DNA contains one new strand (complementary strand) and one old strand which came from the parent</a:t>
            </a:r>
          </a:p>
        </p:txBody>
      </p:sp>
      <p:sp>
        <p:nvSpPr>
          <p:cNvPr id="81933" name="TextBox 6">
            <a:extLst>
              <a:ext uri="{FF2B5EF4-FFF2-40B4-BE49-F238E27FC236}">
                <a16:creationId xmlns="" xmlns:a16="http://schemas.microsoft.com/office/drawing/2014/main" id="{E072AC75-DD8C-4E9C-947D-4B68D44A1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76" y="1600201"/>
            <a:ext cx="182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Parent DNA</a:t>
            </a:r>
          </a:p>
        </p:txBody>
      </p:sp>
      <p:sp>
        <p:nvSpPr>
          <p:cNvPr id="81934" name="TextBox 18">
            <a:extLst>
              <a:ext uri="{FF2B5EF4-FFF2-40B4-BE49-F238E27FC236}">
                <a16:creationId xmlns="" xmlns:a16="http://schemas.microsoft.com/office/drawing/2014/main" id="{D6E9F22A-BC0E-489C-9639-9B4D4A4E3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257801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FF0000"/>
                </a:solidFill>
              </a:rPr>
              <a:t>Daughter DNA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575BCD3-776C-4F9F-A91A-1CB828ACCC97}"/>
              </a:ext>
            </a:extLst>
          </p:cNvPr>
          <p:cNvCxnSpPr/>
          <p:nvPr/>
        </p:nvCxnSpPr>
        <p:spPr bwMode="auto">
          <a:xfrm flipV="1">
            <a:off x="9372600" y="5410200"/>
            <a:ext cx="3048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94D9E44-61FC-4B09-A923-F71B2F5DE83D}"/>
              </a:ext>
            </a:extLst>
          </p:cNvPr>
          <p:cNvCxnSpPr>
            <a:endCxn id="81934" idx="1"/>
          </p:cNvCxnSpPr>
          <p:nvPr/>
        </p:nvCxnSpPr>
        <p:spPr bwMode="auto">
          <a:xfrm flipH="1" flipV="1">
            <a:off x="8229600" y="5611814"/>
            <a:ext cx="381000" cy="1793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9A6465-5A45-4B23-9626-5B1901518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</a:t>
            </a:r>
            <a:r>
              <a:rPr lang="en-US"/>
              <a:t>Up- </a:t>
            </a:r>
            <a:r>
              <a:rPr lang="en-US" smtClean="0"/>
              <a:t>2/6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82CEE1-BE21-4CDB-8AE7-A86028190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do you think is the purpose of DNA??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CCE949-B2BD-4CF3-A0C7-411C97606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2643187"/>
            <a:ext cx="58578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>
            <a:extLst>
              <a:ext uri="{FF2B5EF4-FFF2-40B4-BE49-F238E27FC236}">
                <a16:creationId xmlns="" xmlns:a16="http://schemas.microsoft.com/office/drawing/2014/main" id="{6957CD60-B127-4361-A9B2-DF1237BE4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70560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3972" name="Text Box 7">
            <a:extLst>
              <a:ext uri="{FF2B5EF4-FFF2-40B4-BE49-F238E27FC236}">
                <a16:creationId xmlns="" xmlns:a16="http://schemas.microsoft.com/office/drawing/2014/main" id="{2DE365D7-8767-493B-980D-F8B13A1D5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495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3973" name="Text Box 10">
            <a:extLst>
              <a:ext uri="{FF2B5EF4-FFF2-40B4-BE49-F238E27FC236}">
                <a16:creationId xmlns="" xmlns:a16="http://schemas.microsoft.com/office/drawing/2014/main" id="{A3F60A9A-8AD6-42E3-B42A-887664A7D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314326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u="sng" dirty="0"/>
              <a:t>Summary of How DNA is replicated for growth:</a:t>
            </a:r>
            <a:endParaRPr lang="en-US" altLang="en-US" dirty="0"/>
          </a:p>
        </p:txBody>
      </p:sp>
      <p:sp>
        <p:nvSpPr>
          <p:cNvPr id="83974" name="Text Box 11">
            <a:extLst>
              <a:ext uri="{FF2B5EF4-FFF2-40B4-BE49-F238E27FC236}">
                <a16:creationId xmlns="" xmlns:a16="http://schemas.microsoft.com/office/drawing/2014/main" id="{F73142E6-9F88-454D-898F-8154DD7C7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1" y="1308100"/>
            <a:ext cx="2225675" cy="3416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Once the cell has a copy of the DNA it is ready to divide and produce a new daughter cell. This is called MITOSIS. </a:t>
            </a:r>
            <a:r>
              <a:rPr lang="en-US" altLang="en-US" b="1" u="sng"/>
              <a:t> </a:t>
            </a:r>
            <a:r>
              <a:rPr lang="en-US" altLang="en-US"/>
              <a:t> </a:t>
            </a:r>
          </a:p>
        </p:txBody>
      </p:sp>
      <p:sp>
        <p:nvSpPr>
          <p:cNvPr id="83975" name="Text Box 12">
            <a:extLst>
              <a:ext uri="{FF2B5EF4-FFF2-40B4-BE49-F238E27FC236}">
                <a16:creationId xmlns="" xmlns:a16="http://schemas.microsoft.com/office/drawing/2014/main" id="{53787676-EE8A-48A0-8251-CED4CEC1D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26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83976" name="Oval 1">
            <a:extLst>
              <a:ext uri="{FF2B5EF4-FFF2-40B4-BE49-F238E27FC236}">
                <a16:creationId xmlns="" xmlns:a16="http://schemas.microsoft.com/office/drawing/2014/main" id="{36CBFAD6-FB8F-4F06-83F2-B3E440A91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447800"/>
            <a:ext cx="14478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7" name="Oval 13">
            <a:extLst>
              <a:ext uri="{FF2B5EF4-FFF2-40B4-BE49-F238E27FC236}">
                <a16:creationId xmlns="" xmlns:a16="http://schemas.microsoft.com/office/drawing/2014/main" id="{6D0B045A-3EE9-4328-A9E2-5EE923D1C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066800"/>
            <a:ext cx="14478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8" name="Oval 14">
            <a:extLst>
              <a:ext uri="{FF2B5EF4-FFF2-40B4-BE49-F238E27FC236}">
                <a16:creationId xmlns="" xmlns:a16="http://schemas.microsoft.com/office/drawing/2014/main" id="{EF4594DC-F7F0-4262-ABAA-FFF13A32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905000"/>
            <a:ext cx="2362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9" name="Oval 15">
            <a:extLst>
              <a:ext uri="{FF2B5EF4-FFF2-40B4-BE49-F238E27FC236}">
                <a16:creationId xmlns="" xmlns:a16="http://schemas.microsoft.com/office/drawing/2014/main" id="{B59FB608-3D46-40C3-9187-84D16B600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038600"/>
            <a:ext cx="137160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80" name="Oval 16">
            <a:extLst>
              <a:ext uri="{FF2B5EF4-FFF2-40B4-BE49-F238E27FC236}">
                <a16:creationId xmlns="" xmlns:a16="http://schemas.microsoft.com/office/drawing/2014/main" id="{D4850681-D9D6-4C08-B43D-44A322A28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962400"/>
            <a:ext cx="137160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81" name="Oval 17">
            <a:extLst>
              <a:ext uri="{FF2B5EF4-FFF2-40B4-BE49-F238E27FC236}">
                <a16:creationId xmlns="" xmlns:a16="http://schemas.microsoft.com/office/drawing/2014/main" id="{3DEE5D22-2C16-4221-B8B3-0AA064A47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800600"/>
            <a:ext cx="137160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82" name="Oval 18">
            <a:extLst>
              <a:ext uri="{FF2B5EF4-FFF2-40B4-BE49-F238E27FC236}">
                <a16:creationId xmlns="" xmlns:a16="http://schemas.microsoft.com/office/drawing/2014/main" id="{F8121016-0BC8-4DC9-84F3-1050FEF79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137160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9E0EB3C2-3E84-4442-B327-11A91C173081}"/>
              </a:ext>
            </a:extLst>
          </p:cNvPr>
          <p:cNvCxnSpPr/>
          <p:nvPr/>
        </p:nvCxnSpPr>
        <p:spPr bwMode="auto">
          <a:xfrm flipH="1">
            <a:off x="2590800" y="16764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DCBBC4E-140F-46E0-AA25-D94A28D8D6BD}"/>
              </a:ext>
            </a:extLst>
          </p:cNvPr>
          <p:cNvCxnSpPr/>
          <p:nvPr/>
        </p:nvCxnSpPr>
        <p:spPr bwMode="auto">
          <a:xfrm flipH="1">
            <a:off x="2438400" y="16002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702C888-4282-4A38-82CF-5E372C8CB7B6}"/>
              </a:ext>
            </a:extLst>
          </p:cNvPr>
          <p:cNvCxnSpPr/>
          <p:nvPr/>
        </p:nvCxnSpPr>
        <p:spPr bwMode="auto">
          <a:xfrm>
            <a:off x="2590800" y="17526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977789E4-DA31-4A16-974A-AB03D8266617}"/>
              </a:ext>
            </a:extLst>
          </p:cNvPr>
          <p:cNvCxnSpPr/>
          <p:nvPr/>
        </p:nvCxnSpPr>
        <p:spPr bwMode="auto">
          <a:xfrm>
            <a:off x="2590800" y="18288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5BEEF643-1B6E-40D4-8E95-3B425F5182FC}"/>
              </a:ext>
            </a:extLst>
          </p:cNvPr>
          <p:cNvCxnSpPr/>
          <p:nvPr/>
        </p:nvCxnSpPr>
        <p:spPr bwMode="auto">
          <a:xfrm>
            <a:off x="2514600" y="19812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3988" name="Freeform 9">
            <a:extLst>
              <a:ext uri="{FF2B5EF4-FFF2-40B4-BE49-F238E27FC236}">
                <a16:creationId xmlns="" xmlns:a16="http://schemas.microsoft.com/office/drawing/2014/main" id="{9B76AA28-3052-49F7-A97A-31C944E9C925}"/>
              </a:ext>
            </a:extLst>
          </p:cNvPr>
          <p:cNvSpPr>
            <a:spLocks/>
          </p:cNvSpPr>
          <p:nvPr/>
        </p:nvSpPr>
        <p:spPr bwMode="auto">
          <a:xfrm>
            <a:off x="2463801" y="208915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9" name="Freeform 35">
            <a:extLst>
              <a:ext uri="{FF2B5EF4-FFF2-40B4-BE49-F238E27FC236}">
                <a16:creationId xmlns="" xmlns:a16="http://schemas.microsoft.com/office/drawing/2014/main" id="{E504A0DA-5282-44DD-A520-E4B0D34A0864}"/>
              </a:ext>
            </a:extLst>
          </p:cNvPr>
          <p:cNvSpPr>
            <a:spLocks/>
          </p:cNvSpPr>
          <p:nvPr/>
        </p:nvSpPr>
        <p:spPr bwMode="auto">
          <a:xfrm>
            <a:off x="2438401" y="220980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0" name="Freeform 36">
            <a:extLst>
              <a:ext uri="{FF2B5EF4-FFF2-40B4-BE49-F238E27FC236}">
                <a16:creationId xmlns="" xmlns:a16="http://schemas.microsoft.com/office/drawing/2014/main" id="{62471E58-F890-4C9E-9541-248805C08243}"/>
              </a:ext>
            </a:extLst>
          </p:cNvPr>
          <p:cNvSpPr>
            <a:spLocks/>
          </p:cNvSpPr>
          <p:nvPr/>
        </p:nvSpPr>
        <p:spPr bwMode="auto">
          <a:xfrm>
            <a:off x="2573338" y="1905000"/>
            <a:ext cx="169862" cy="69850"/>
          </a:xfrm>
          <a:custGeom>
            <a:avLst/>
            <a:gdLst>
              <a:gd name="T0" fmla="*/ 0 w 169333"/>
              <a:gd name="T1" fmla="*/ 0 h 70556"/>
              <a:gd name="T2" fmla="*/ 169862 w 169333"/>
              <a:gd name="T3" fmla="*/ 69850 h 70556"/>
              <a:gd name="T4" fmla="*/ 169862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B3B9DCDB-04EA-4583-A0BA-21C0A24E1775}"/>
              </a:ext>
            </a:extLst>
          </p:cNvPr>
          <p:cNvCxnSpPr/>
          <p:nvPr/>
        </p:nvCxnSpPr>
        <p:spPr bwMode="auto">
          <a:xfrm>
            <a:off x="2667000" y="16764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AE1A48BD-E06C-462E-8EDA-2208B13E1E20}"/>
              </a:ext>
            </a:extLst>
          </p:cNvPr>
          <p:cNvCxnSpPr/>
          <p:nvPr/>
        </p:nvCxnSpPr>
        <p:spPr bwMode="auto">
          <a:xfrm flipH="1">
            <a:off x="3048000" y="18288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EC6F2AD5-599B-4328-A68F-444B82CF6912}"/>
              </a:ext>
            </a:extLst>
          </p:cNvPr>
          <p:cNvCxnSpPr/>
          <p:nvPr/>
        </p:nvCxnSpPr>
        <p:spPr bwMode="auto">
          <a:xfrm flipH="1">
            <a:off x="2895600" y="17526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96C56218-87C8-4051-BF81-CA8F7935FF6C}"/>
              </a:ext>
            </a:extLst>
          </p:cNvPr>
          <p:cNvCxnSpPr/>
          <p:nvPr/>
        </p:nvCxnSpPr>
        <p:spPr bwMode="auto">
          <a:xfrm>
            <a:off x="3048000" y="19050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95298AE0-A3AD-44B2-A0A9-84619B5B824C}"/>
              </a:ext>
            </a:extLst>
          </p:cNvPr>
          <p:cNvCxnSpPr/>
          <p:nvPr/>
        </p:nvCxnSpPr>
        <p:spPr bwMode="auto">
          <a:xfrm>
            <a:off x="3048000" y="19812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AED849BF-F4CD-413E-B63E-D16A2FE0D64C}"/>
              </a:ext>
            </a:extLst>
          </p:cNvPr>
          <p:cNvCxnSpPr/>
          <p:nvPr/>
        </p:nvCxnSpPr>
        <p:spPr bwMode="auto">
          <a:xfrm>
            <a:off x="2971800" y="21336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3997" name="Freeform 43">
            <a:extLst>
              <a:ext uri="{FF2B5EF4-FFF2-40B4-BE49-F238E27FC236}">
                <a16:creationId xmlns="" xmlns:a16="http://schemas.microsoft.com/office/drawing/2014/main" id="{092DE5FF-4561-46ED-962C-41C4CA630E0D}"/>
              </a:ext>
            </a:extLst>
          </p:cNvPr>
          <p:cNvSpPr>
            <a:spLocks/>
          </p:cNvSpPr>
          <p:nvPr/>
        </p:nvSpPr>
        <p:spPr bwMode="auto">
          <a:xfrm>
            <a:off x="2921001" y="224155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8" name="Freeform 44">
            <a:extLst>
              <a:ext uri="{FF2B5EF4-FFF2-40B4-BE49-F238E27FC236}">
                <a16:creationId xmlns="" xmlns:a16="http://schemas.microsoft.com/office/drawing/2014/main" id="{56DCFEAE-074D-48A4-A770-3D1BB15F25EE}"/>
              </a:ext>
            </a:extLst>
          </p:cNvPr>
          <p:cNvSpPr>
            <a:spLocks/>
          </p:cNvSpPr>
          <p:nvPr/>
        </p:nvSpPr>
        <p:spPr bwMode="auto">
          <a:xfrm>
            <a:off x="2895601" y="236220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9" name="Freeform 45">
            <a:extLst>
              <a:ext uri="{FF2B5EF4-FFF2-40B4-BE49-F238E27FC236}">
                <a16:creationId xmlns="" xmlns:a16="http://schemas.microsoft.com/office/drawing/2014/main" id="{D7C3DDC5-8BE5-4701-82E2-29FBF1AA699D}"/>
              </a:ext>
            </a:extLst>
          </p:cNvPr>
          <p:cNvSpPr>
            <a:spLocks/>
          </p:cNvSpPr>
          <p:nvPr/>
        </p:nvSpPr>
        <p:spPr bwMode="auto">
          <a:xfrm>
            <a:off x="3030538" y="2057400"/>
            <a:ext cx="169862" cy="69850"/>
          </a:xfrm>
          <a:custGeom>
            <a:avLst/>
            <a:gdLst>
              <a:gd name="T0" fmla="*/ 0 w 169333"/>
              <a:gd name="T1" fmla="*/ 0 h 70556"/>
              <a:gd name="T2" fmla="*/ 169862 w 169333"/>
              <a:gd name="T3" fmla="*/ 69850 h 70556"/>
              <a:gd name="T4" fmla="*/ 169862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6502045B-3BF4-4174-A37D-BCC092B9259F}"/>
              </a:ext>
            </a:extLst>
          </p:cNvPr>
          <p:cNvCxnSpPr/>
          <p:nvPr/>
        </p:nvCxnSpPr>
        <p:spPr bwMode="auto">
          <a:xfrm>
            <a:off x="3124200" y="18288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B59648D-4875-432C-A218-46A37F40AAD7}"/>
              </a:ext>
            </a:extLst>
          </p:cNvPr>
          <p:cNvCxnSpPr/>
          <p:nvPr/>
        </p:nvCxnSpPr>
        <p:spPr bwMode="auto">
          <a:xfrm flipH="1">
            <a:off x="4343400" y="1295400"/>
            <a:ext cx="228600" cy="838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AE676C95-2EEA-4A1D-BAB0-1C7B13BBFE47}"/>
              </a:ext>
            </a:extLst>
          </p:cNvPr>
          <p:cNvCxnSpPr/>
          <p:nvPr/>
        </p:nvCxnSpPr>
        <p:spPr bwMode="auto">
          <a:xfrm>
            <a:off x="4648200" y="1295400"/>
            <a:ext cx="152400" cy="762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4003" name="Freeform 34">
            <a:extLst>
              <a:ext uri="{FF2B5EF4-FFF2-40B4-BE49-F238E27FC236}">
                <a16:creationId xmlns="" xmlns:a16="http://schemas.microsoft.com/office/drawing/2014/main" id="{2D7F7F91-5F08-4595-AC65-F544F7FD0EBE}"/>
              </a:ext>
            </a:extLst>
          </p:cNvPr>
          <p:cNvSpPr>
            <a:spLocks/>
          </p:cNvSpPr>
          <p:nvPr/>
        </p:nvSpPr>
        <p:spPr bwMode="auto">
          <a:xfrm>
            <a:off x="4508501" y="1485900"/>
            <a:ext cx="168275" cy="0"/>
          </a:xfrm>
          <a:custGeom>
            <a:avLst/>
            <a:gdLst>
              <a:gd name="T0" fmla="*/ 0 w 168080"/>
              <a:gd name="T1" fmla="*/ 168275 w 16808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68080">
                <a:moveTo>
                  <a:pt x="0" y="0"/>
                </a:moveTo>
                <a:lnTo>
                  <a:pt x="16808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4" name="Freeform 47">
            <a:extLst>
              <a:ext uri="{FF2B5EF4-FFF2-40B4-BE49-F238E27FC236}">
                <a16:creationId xmlns="" xmlns:a16="http://schemas.microsoft.com/office/drawing/2014/main" id="{3C814AB4-9F5A-4C60-B893-E067CE5CB608}"/>
              </a:ext>
            </a:extLst>
          </p:cNvPr>
          <p:cNvSpPr>
            <a:spLocks/>
          </p:cNvSpPr>
          <p:nvPr/>
        </p:nvSpPr>
        <p:spPr bwMode="auto">
          <a:xfrm>
            <a:off x="4471989" y="1690688"/>
            <a:ext cx="242887" cy="19050"/>
          </a:xfrm>
          <a:custGeom>
            <a:avLst/>
            <a:gdLst>
              <a:gd name="T0" fmla="*/ 0 w 242782"/>
              <a:gd name="T1" fmla="*/ 19050 h 18925"/>
              <a:gd name="T2" fmla="*/ 242887 w 242782"/>
              <a:gd name="T3" fmla="*/ 253 h 189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2782" h="18925">
                <a:moveTo>
                  <a:pt x="0" y="18925"/>
                </a:moveTo>
                <a:cubicBezTo>
                  <a:pt x="180290" y="-3609"/>
                  <a:pt x="99215" y="251"/>
                  <a:pt x="242782" y="2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5" name="Freeform 50">
            <a:extLst>
              <a:ext uri="{FF2B5EF4-FFF2-40B4-BE49-F238E27FC236}">
                <a16:creationId xmlns="" xmlns:a16="http://schemas.microsoft.com/office/drawing/2014/main" id="{6362409B-1962-46C2-8F47-D50234C04DC5}"/>
              </a:ext>
            </a:extLst>
          </p:cNvPr>
          <p:cNvSpPr>
            <a:spLocks/>
          </p:cNvSpPr>
          <p:nvPr/>
        </p:nvSpPr>
        <p:spPr bwMode="auto">
          <a:xfrm>
            <a:off x="4491039" y="1541463"/>
            <a:ext cx="185737" cy="0"/>
          </a:xfrm>
          <a:custGeom>
            <a:avLst/>
            <a:gdLst>
              <a:gd name="T0" fmla="*/ 0 w 186756"/>
              <a:gd name="T1" fmla="*/ 185737 w 186756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6756">
                <a:moveTo>
                  <a:pt x="0" y="0"/>
                </a:moveTo>
                <a:lnTo>
                  <a:pt x="18675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6" name="Freeform 51">
            <a:extLst>
              <a:ext uri="{FF2B5EF4-FFF2-40B4-BE49-F238E27FC236}">
                <a16:creationId xmlns="" xmlns:a16="http://schemas.microsoft.com/office/drawing/2014/main" id="{4A2D3AB6-6CF4-49C5-94A8-04609DE8DAEA}"/>
              </a:ext>
            </a:extLst>
          </p:cNvPr>
          <p:cNvSpPr>
            <a:spLocks/>
          </p:cNvSpPr>
          <p:nvPr/>
        </p:nvSpPr>
        <p:spPr bwMode="auto">
          <a:xfrm>
            <a:off x="4433888" y="1839913"/>
            <a:ext cx="93662" cy="0"/>
          </a:xfrm>
          <a:custGeom>
            <a:avLst/>
            <a:gdLst>
              <a:gd name="T0" fmla="*/ 0 w 93377"/>
              <a:gd name="T1" fmla="*/ 93662 w 93377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3377">
                <a:moveTo>
                  <a:pt x="0" y="0"/>
                </a:moveTo>
                <a:lnTo>
                  <a:pt x="9337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7" name="Freeform 52">
            <a:extLst>
              <a:ext uri="{FF2B5EF4-FFF2-40B4-BE49-F238E27FC236}">
                <a16:creationId xmlns="" xmlns:a16="http://schemas.microsoft.com/office/drawing/2014/main" id="{0A38E4BD-1214-423B-A09A-B2E838962776}"/>
              </a:ext>
            </a:extLst>
          </p:cNvPr>
          <p:cNvSpPr>
            <a:spLocks/>
          </p:cNvSpPr>
          <p:nvPr/>
        </p:nvSpPr>
        <p:spPr bwMode="auto">
          <a:xfrm>
            <a:off x="4378326" y="1971675"/>
            <a:ext cx="187325" cy="0"/>
          </a:xfrm>
          <a:custGeom>
            <a:avLst/>
            <a:gdLst>
              <a:gd name="T0" fmla="*/ 0 w 186755"/>
              <a:gd name="T1" fmla="*/ 187325 w 18675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6755">
                <a:moveTo>
                  <a:pt x="0" y="0"/>
                </a:moveTo>
                <a:lnTo>
                  <a:pt x="18675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8" name="Freeform 53">
            <a:extLst>
              <a:ext uri="{FF2B5EF4-FFF2-40B4-BE49-F238E27FC236}">
                <a16:creationId xmlns="" xmlns:a16="http://schemas.microsoft.com/office/drawing/2014/main" id="{0DA9AEDE-8752-4A6E-9E08-B4C819A8F436}"/>
              </a:ext>
            </a:extLst>
          </p:cNvPr>
          <p:cNvSpPr>
            <a:spLocks/>
          </p:cNvSpPr>
          <p:nvPr/>
        </p:nvSpPr>
        <p:spPr bwMode="auto">
          <a:xfrm>
            <a:off x="4621214" y="1820863"/>
            <a:ext cx="130175" cy="0"/>
          </a:xfrm>
          <a:custGeom>
            <a:avLst/>
            <a:gdLst>
              <a:gd name="T0" fmla="*/ 130175 w 130729"/>
              <a:gd name="T1" fmla="*/ 0 w 13072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30729">
                <a:moveTo>
                  <a:pt x="130729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9" name="Freeform 54">
            <a:extLst>
              <a:ext uri="{FF2B5EF4-FFF2-40B4-BE49-F238E27FC236}">
                <a16:creationId xmlns="" xmlns:a16="http://schemas.microsoft.com/office/drawing/2014/main" id="{784DD270-8B51-4F00-AAD4-7EDC1B23DAA4}"/>
              </a:ext>
            </a:extLst>
          </p:cNvPr>
          <p:cNvSpPr>
            <a:spLocks/>
          </p:cNvSpPr>
          <p:nvPr/>
        </p:nvSpPr>
        <p:spPr bwMode="auto">
          <a:xfrm>
            <a:off x="4657726" y="1989138"/>
            <a:ext cx="131763" cy="0"/>
          </a:xfrm>
          <a:custGeom>
            <a:avLst/>
            <a:gdLst>
              <a:gd name="T0" fmla="*/ 131763 w 130729"/>
              <a:gd name="T1" fmla="*/ 0 w 13072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30729">
                <a:moveTo>
                  <a:pt x="130729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086E8A25-C7E8-45EA-AED5-ADF3331A82E5}"/>
              </a:ext>
            </a:extLst>
          </p:cNvPr>
          <p:cNvCxnSpPr/>
          <p:nvPr/>
        </p:nvCxnSpPr>
        <p:spPr bwMode="auto">
          <a:xfrm flipH="1">
            <a:off x="4953000" y="1219200"/>
            <a:ext cx="228600" cy="838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77717A00-C8D4-4BAE-9B2C-E75D5D5F31D2}"/>
              </a:ext>
            </a:extLst>
          </p:cNvPr>
          <p:cNvCxnSpPr/>
          <p:nvPr/>
        </p:nvCxnSpPr>
        <p:spPr bwMode="auto">
          <a:xfrm>
            <a:off x="5257800" y="1219200"/>
            <a:ext cx="152400" cy="762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4012" name="Freeform 66">
            <a:extLst>
              <a:ext uri="{FF2B5EF4-FFF2-40B4-BE49-F238E27FC236}">
                <a16:creationId xmlns="" xmlns:a16="http://schemas.microsoft.com/office/drawing/2014/main" id="{FE42FB17-41FE-4C2A-813C-7368C2581E3F}"/>
              </a:ext>
            </a:extLst>
          </p:cNvPr>
          <p:cNvSpPr>
            <a:spLocks/>
          </p:cNvSpPr>
          <p:nvPr/>
        </p:nvSpPr>
        <p:spPr bwMode="auto">
          <a:xfrm>
            <a:off x="5118101" y="1409700"/>
            <a:ext cx="168275" cy="0"/>
          </a:xfrm>
          <a:custGeom>
            <a:avLst/>
            <a:gdLst>
              <a:gd name="T0" fmla="*/ 0 w 168080"/>
              <a:gd name="T1" fmla="*/ 168275 w 16808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68080">
                <a:moveTo>
                  <a:pt x="0" y="0"/>
                </a:moveTo>
                <a:lnTo>
                  <a:pt x="168080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3" name="Freeform 67">
            <a:extLst>
              <a:ext uri="{FF2B5EF4-FFF2-40B4-BE49-F238E27FC236}">
                <a16:creationId xmlns="" xmlns:a16="http://schemas.microsoft.com/office/drawing/2014/main" id="{135B752B-E2A6-40B5-994B-1040A1493BB5}"/>
              </a:ext>
            </a:extLst>
          </p:cNvPr>
          <p:cNvSpPr>
            <a:spLocks/>
          </p:cNvSpPr>
          <p:nvPr/>
        </p:nvSpPr>
        <p:spPr bwMode="auto">
          <a:xfrm>
            <a:off x="5081589" y="1614488"/>
            <a:ext cx="242887" cy="19050"/>
          </a:xfrm>
          <a:custGeom>
            <a:avLst/>
            <a:gdLst>
              <a:gd name="T0" fmla="*/ 0 w 242782"/>
              <a:gd name="T1" fmla="*/ 19050 h 18925"/>
              <a:gd name="T2" fmla="*/ 242887 w 242782"/>
              <a:gd name="T3" fmla="*/ 253 h 189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2782" h="18925">
                <a:moveTo>
                  <a:pt x="0" y="18925"/>
                </a:moveTo>
                <a:cubicBezTo>
                  <a:pt x="180290" y="-3609"/>
                  <a:pt x="99215" y="251"/>
                  <a:pt x="242782" y="25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4" name="Freeform 68">
            <a:extLst>
              <a:ext uri="{FF2B5EF4-FFF2-40B4-BE49-F238E27FC236}">
                <a16:creationId xmlns="" xmlns:a16="http://schemas.microsoft.com/office/drawing/2014/main" id="{138AD5DF-3BBB-461C-97A4-33188D5EC59F}"/>
              </a:ext>
            </a:extLst>
          </p:cNvPr>
          <p:cNvSpPr>
            <a:spLocks/>
          </p:cNvSpPr>
          <p:nvPr/>
        </p:nvSpPr>
        <p:spPr bwMode="auto">
          <a:xfrm>
            <a:off x="5100639" y="1465263"/>
            <a:ext cx="185737" cy="0"/>
          </a:xfrm>
          <a:custGeom>
            <a:avLst/>
            <a:gdLst>
              <a:gd name="T0" fmla="*/ 0 w 186756"/>
              <a:gd name="T1" fmla="*/ 185737 w 186756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6756">
                <a:moveTo>
                  <a:pt x="0" y="0"/>
                </a:moveTo>
                <a:lnTo>
                  <a:pt x="186756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5" name="Freeform 69">
            <a:extLst>
              <a:ext uri="{FF2B5EF4-FFF2-40B4-BE49-F238E27FC236}">
                <a16:creationId xmlns="" xmlns:a16="http://schemas.microsoft.com/office/drawing/2014/main" id="{451C338F-1B96-4A52-B30C-7F108576F93E}"/>
              </a:ext>
            </a:extLst>
          </p:cNvPr>
          <p:cNvSpPr>
            <a:spLocks/>
          </p:cNvSpPr>
          <p:nvPr/>
        </p:nvSpPr>
        <p:spPr bwMode="auto">
          <a:xfrm>
            <a:off x="5043488" y="1763713"/>
            <a:ext cx="93662" cy="0"/>
          </a:xfrm>
          <a:custGeom>
            <a:avLst/>
            <a:gdLst>
              <a:gd name="T0" fmla="*/ 0 w 93377"/>
              <a:gd name="T1" fmla="*/ 93662 w 93377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3377">
                <a:moveTo>
                  <a:pt x="0" y="0"/>
                </a:moveTo>
                <a:lnTo>
                  <a:pt x="93377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6" name="Freeform 70">
            <a:extLst>
              <a:ext uri="{FF2B5EF4-FFF2-40B4-BE49-F238E27FC236}">
                <a16:creationId xmlns="" xmlns:a16="http://schemas.microsoft.com/office/drawing/2014/main" id="{FC114CFC-DA5D-4383-B4D1-1DAB4F7E5239}"/>
              </a:ext>
            </a:extLst>
          </p:cNvPr>
          <p:cNvSpPr>
            <a:spLocks/>
          </p:cNvSpPr>
          <p:nvPr/>
        </p:nvSpPr>
        <p:spPr bwMode="auto">
          <a:xfrm>
            <a:off x="4987926" y="1895475"/>
            <a:ext cx="187325" cy="0"/>
          </a:xfrm>
          <a:custGeom>
            <a:avLst/>
            <a:gdLst>
              <a:gd name="T0" fmla="*/ 0 w 186755"/>
              <a:gd name="T1" fmla="*/ 187325 w 18675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6755">
                <a:moveTo>
                  <a:pt x="0" y="0"/>
                </a:moveTo>
                <a:lnTo>
                  <a:pt x="186755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7" name="Freeform 71">
            <a:extLst>
              <a:ext uri="{FF2B5EF4-FFF2-40B4-BE49-F238E27FC236}">
                <a16:creationId xmlns="" xmlns:a16="http://schemas.microsoft.com/office/drawing/2014/main" id="{883E2504-0FAA-423E-A35B-C890BE991BDA}"/>
              </a:ext>
            </a:extLst>
          </p:cNvPr>
          <p:cNvSpPr>
            <a:spLocks/>
          </p:cNvSpPr>
          <p:nvPr/>
        </p:nvSpPr>
        <p:spPr bwMode="auto">
          <a:xfrm>
            <a:off x="5230814" y="1744663"/>
            <a:ext cx="130175" cy="0"/>
          </a:xfrm>
          <a:custGeom>
            <a:avLst/>
            <a:gdLst>
              <a:gd name="T0" fmla="*/ 130175 w 130729"/>
              <a:gd name="T1" fmla="*/ 0 w 13072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30729">
                <a:moveTo>
                  <a:pt x="130729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8" name="Freeform 72">
            <a:extLst>
              <a:ext uri="{FF2B5EF4-FFF2-40B4-BE49-F238E27FC236}">
                <a16:creationId xmlns="" xmlns:a16="http://schemas.microsoft.com/office/drawing/2014/main" id="{419AA0A8-85ED-4024-8450-EF7A396CA7B2}"/>
              </a:ext>
            </a:extLst>
          </p:cNvPr>
          <p:cNvSpPr>
            <a:spLocks/>
          </p:cNvSpPr>
          <p:nvPr/>
        </p:nvSpPr>
        <p:spPr bwMode="auto">
          <a:xfrm>
            <a:off x="5267326" y="1912938"/>
            <a:ext cx="131763" cy="0"/>
          </a:xfrm>
          <a:custGeom>
            <a:avLst/>
            <a:gdLst>
              <a:gd name="T0" fmla="*/ 131763 w 130729"/>
              <a:gd name="T1" fmla="*/ 0 w 13072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30729">
                <a:moveTo>
                  <a:pt x="130729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9" name="Text Box 7">
            <a:extLst>
              <a:ext uri="{FF2B5EF4-FFF2-40B4-BE49-F238E27FC236}">
                <a16:creationId xmlns="" xmlns:a16="http://schemas.microsoft.com/office/drawing/2014/main" id="{50224036-4947-4BAF-AB9B-8EEC9369D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209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3FA37A4B-18F6-4DEA-B860-D19A5BB6C061}"/>
              </a:ext>
            </a:extLst>
          </p:cNvPr>
          <p:cNvCxnSpPr/>
          <p:nvPr/>
        </p:nvCxnSpPr>
        <p:spPr bwMode="auto">
          <a:xfrm flipH="1">
            <a:off x="6416675" y="2390775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7D3C6EB2-D053-4207-9442-D884B884D775}"/>
              </a:ext>
            </a:extLst>
          </p:cNvPr>
          <p:cNvCxnSpPr/>
          <p:nvPr/>
        </p:nvCxnSpPr>
        <p:spPr bwMode="auto">
          <a:xfrm flipH="1">
            <a:off x="6264275" y="2314575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E2DD834A-8984-45B8-B5DD-492457A3346E}"/>
              </a:ext>
            </a:extLst>
          </p:cNvPr>
          <p:cNvCxnSpPr/>
          <p:nvPr/>
        </p:nvCxnSpPr>
        <p:spPr bwMode="auto">
          <a:xfrm>
            <a:off x="6416675" y="2466975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3C2AE01F-3ED3-4F6A-85A9-2FF7F23FBF8C}"/>
              </a:ext>
            </a:extLst>
          </p:cNvPr>
          <p:cNvCxnSpPr/>
          <p:nvPr/>
        </p:nvCxnSpPr>
        <p:spPr bwMode="auto">
          <a:xfrm>
            <a:off x="6416675" y="2543175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B3D00C47-5F15-4218-AF4E-5B3F76EA0184}"/>
              </a:ext>
            </a:extLst>
          </p:cNvPr>
          <p:cNvCxnSpPr/>
          <p:nvPr/>
        </p:nvCxnSpPr>
        <p:spPr bwMode="auto">
          <a:xfrm>
            <a:off x="6340475" y="2695575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4025" name="Freeform 79">
            <a:extLst>
              <a:ext uri="{FF2B5EF4-FFF2-40B4-BE49-F238E27FC236}">
                <a16:creationId xmlns="" xmlns:a16="http://schemas.microsoft.com/office/drawing/2014/main" id="{2E6B3294-C9F0-4A72-A4FC-92BF3F562D30}"/>
              </a:ext>
            </a:extLst>
          </p:cNvPr>
          <p:cNvSpPr>
            <a:spLocks/>
          </p:cNvSpPr>
          <p:nvPr/>
        </p:nvSpPr>
        <p:spPr bwMode="auto">
          <a:xfrm>
            <a:off x="6289676" y="2803525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26" name="Freeform 80">
            <a:extLst>
              <a:ext uri="{FF2B5EF4-FFF2-40B4-BE49-F238E27FC236}">
                <a16:creationId xmlns="" xmlns:a16="http://schemas.microsoft.com/office/drawing/2014/main" id="{6B700D27-68AE-480A-91FF-4744B4C9341D}"/>
              </a:ext>
            </a:extLst>
          </p:cNvPr>
          <p:cNvSpPr>
            <a:spLocks/>
          </p:cNvSpPr>
          <p:nvPr/>
        </p:nvSpPr>
        <p:spPr bwMode="auto">
          <a:xfrm>
            <a:off x="6264276" y="2924175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27" name="Freeform 81">
            <a:extLst>
              <a:ext uri="{FF2B5EF4-FFF2-40B4-BE49-F238E27FC236}">
                <a16:creationId xmlns="" xmlns:a16="http://schemas.microsoft.com/office/drawing/2014/main" id="{722F9A77-9599-4D1B-8EE3-C396F0D3EA23}"/>
              </a:ext>
            </a:extLst>
          </p:cNvPr>
          <p:cNvSpPr>
            <a:spLocks/>
          </p:cNvSpPr>
          <p:nvPr/>
        </p:nvSpPr>
        <p:spPr bwMode="auto">
          <a:xfrm>
            <a:off x="6399213" y="2619375"/>
            <a:ext cx="169862" cy="69850"/>
          </a:xfrm>
          <a:custGeom>
            <a:avLst/>
            <a:gdLst>
              <a:gd name="T0" fmla="*/ 0 w 169333"/>
              <a:gd name="T1" fmla="*/ 0 h 70556"/>
              <a:gd name="T2" fmla="*/ 169862 w 169333"/>
              <a:gd name="T3" fmla="*/ 69850 h 70556"/>
              <a:gd name="T4" fmla="*/ 169862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="" xmlns:a16="http://schemas.microsoft.com/office/drawing/2014/main" id="{B816D4F0-6C47-4B3A-BCE0-3FFDB878D66A}"/>
              </a:ext>
            </a:extLst>
          </p:cNvPr>
          <p:cNvCxnSpPr/>
          <p:nvPr/>
        </p:nvCxnSpPr>
        <p:spPr bwMode="auto">
          <a:xfrm>
            <a:off x="6492875" y="2390775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4029" name="Text Box 7">
            <a:extLst>
              <a:ext uri="{FF2B5EF4-FFF2-40B4-BE49-F238E27FC236}">
                <a16:creationId xmlns="" xmlns:a16="http://schemas.microsoft.com/office/drawing/2014/main" id="{EEB4E895-571A-46D1-A424-9D9A4240B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362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305D86E2-0CAC-4A2E-9CD2-EBC8D7156ABC}"/>
              </a:ext>
            </a:extLst>
          </p:cNvPr>
          <p:cNvCxnSpPr/>
          <p:nvPr/>
        </p:nvCxnSpPr>
        <p:spPr bwMode="auto">
          <a:xfrm flipH="1">
            <a:off x="6797675" y="2543175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>
            <a:extLst>
              <a:ext uri="{FF2B5EF4-FFF2-40B4-BE49-F238E27FC236}">
                <a16:creationId xmlns="" xmlns:a16="http://schemas.microsoft.com/office/drawing/2014/main" id="{66BE2AAA-D562-4CAA-92B9-27384F948F4E}"/>
              </a:ext>
            </a:extLst>
          </p:cNvPr>
          <p:cNvCxnSpPr/>
          <p:nvPr/>
        </p:nvCxnSpPr>
        <p:spPr bwMode="auto">
          <a:xfrm flipH="1">
            <a:off x="6645275" y="2466975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="" xmlns:a16="http://schemas.microsoft.com/office/drawing/2014/main" id="{8D0FDBF5-D4EC-4386-8959-8918F10118CF}"/>
              </a:ext>
            </a:extLst>
          </p:cNvPr>
          <p:cNvCxnSpPr/>
          <p:nvPr/>
        </p:nvCxnSpPr>
        <p:spPr bwMode="auto">
          <a:xfrm>
            <a:off x="6797675" y="2619375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Straight Connector 87">
            <a:extLst>
              <a:ext uri="{FF2B5EF4-FFF2-40B4-BE49-F238E27FC236}">
                <a16:creationId xmlns="" xmlns:a16="http://schemas.microsoft.com/office/drawing/2014/main" id="{AEB45E4C-DC9B-494A-9D47-4CF6A7CE04F4}"/>
              </a:ext>
            </a:extLst>
          </p:cNvPr>
          <p:cNvCxnSpPr/>
          <p:nvPr/>
        </p:nvCxnSpPr>
        <p:spPr bwMode="auto">
          <a:xfrm>
            <a:off x="6797675" y="2695575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03196FDE-FDF4-4294-B3A2-6673C8C5BC8B}"/>
              </a:ext>
            </a:extLst>
          </p:cNvPr>
          <p:cNvCxnSpPr/>
          <p:nvPr/>
        </p:nvCxnSpPr>
        <p:spPr bwMode="auto">
          <a:xfrm>
            <a:off x="6721475" y="2847975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4035" name="Freeform 89">
            <a:extLst>
              <a:ext uri="{FF2B5EF4-FFF2-40B4-BE49-F238E27FC236}">
                <a16:creationId xmlns="" xmlns:a16="http://schemas.microsoft.com/office/drawing/2014/main" id="{8D00ECE3-5309-48AD-A84B-45A830B8A5DA}"/>
              </a:ext>
            </a:extLst>
          </p:cNvPr>
          <p:cNvSpPr>
            <a:spLocks/>
          </p:cNvSpPr>
          <p:nvPr/>
        </p:nvSpPr>
        <p:spPr bwMode="auto">
          <a:xfrm>
            <a:off x="6670676" y="2955925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36" name="Freeform 90">
            <a:extLst>
              <a:ext uri="{FF2B5EF4-FFF2-40B4-BE49-F238E27FC236}">
                <a16:creationId xmlns="" xmlns:a16="http://schemas.microsoft.com/office/drawing/2014/main" id="{DBA67CF9-73AD-4C06-95E0-9240B5D79CC4}"/>
              </a:ext>
            </a:extLst>
          </p:cNvPr>
          <p:cNvSpPr>
            <a:spLocks/>
          </p:cNvSpPr>
          <p:nvPr/>
        </p:nvSpPr>
        <p:spPr bwMode="auto">
          <a:xfrm>
            <a:off x="6645276" y="3076575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37" name="Freeform 91">
            <a:extLst>
              <a:ext uri="{FF2B5EF4-FFF2-40B4-BE49-F238E27FC236}">
                <a16:creationId xmlns="" xmlns:a16="http://schemas.microsoft.com/office/drawing/2014/main" id="{97AEF4CD-D8BC-496F-9A05-82190BCC2BB8}"/>
              </a:ext>
            </a:extLst>
          </p:cNvPr>
          <p:cNvSpPr>
            <a:spLocks/>
          </p:cNvSpPr>
          <p:nvPr/>
        </p:nvSpPr>
        <p:spPr bwMode="auto">
          <a:xfrm>
            <a:off x="6780213" y="2771775"/>
            <a:ext cx="169862" cy="69850"/>
          </a:xfrm>
          <a:custGeom>
            <a:avLst/>
            <a:gdLst>
              <a:gd name="T0" fmla="*/ 0 w 169333"/>
              <a:gd name="T1" fmla="*/ 0 h 70556"/>
              <a:gd name="T2" fmla="*/ 169862 w 169333"/>
              <a:gd name="T3" fmla="*/ 69850 h 70556"/>
              <a:gd name="T4" fmla="*/ 169862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="" xmlns:a16="http://schemas.microsoft.com/office/drawing/2014/main" id="{B411E4AB-CA15-4B42-AA8B-55B1FDDE1B7D}"/>
              </a:ext>
            </a:extLst>
          </p:cNvPr>
          <p:cNvCxnSpPr/>
          <p:nvPr/>
        </p:nvCxnSpPr>
        <p:spPr bwMode="auto">
          <a:xfrm>
            <a:off x="6873875" y="2543175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5B59D0CE-AEA1-4F05-A02D-ABC217946576}"/>
              </a:ext>
            </a:extLst>
          </p:cNvPr>
          <p:cNvCxnSpPr/>
          <p:nvPr/>
        </p:nvCxnSpPr>
        <p:spPr bwMode="auto">
          <a:xfrm flipH="1">
            <a:off x="7391400" y="25146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5" name="Straight Connector 94">
            <a:extLst>
              <a:ext uri="{FF2B5EF4-FFF2-40B4-BE49-F238E27FC236}">
                <a16:creationId xmlns="" xmlns:a16="http://schemas.microsoft.com/office/drawing/2014/main" id="{7A7B4C58-B9D3-4241-AD4F-B8D58B8BF3A1}"/>
              </a:ext>
            </a:extLst>
          </p:cNvPr>
          <p:cNvCxnSpPr/>
          <p:nvPr/>
        </p:nvCxnSpPr>
        <p:spPr bwMode="auto">
          <a:xfrm flipH="1">
            <a:off x="7239000" y="24384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6" name="Straight Connector 95">
            <a:extLst>
              <a:ext uri="{FF2B5EF4-FFF2-40B4-BE49-F238E27FC236}">
                <a16:creationId xmlns="" xmlns:a16="http://schemas.microsoft.com/office/drawing/2014/main" id="{009AA4C9-3532-4868-8A20-8D7A373FF69F}"/>
              </a:ext>
            </a:extLst>
          </p:cNvPr>
          <p:cNvCxnSpPr/>
          <p:nvPr/>
        </p:nvCxnSpPr>
        <p:spPr bwMode="auto">
          <a:xfrm>
            <a:off x="7391400" y="25908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" name="Straight Connector 96">
            <a:extLst>
              <a:ext uri="{FF2B5EF4-FFF2-40B4-BE49-F238E27FC236}">
                <a16:creationId xmlns="" xmlns:a16="http://schemas.microsoft.com/office/drawing/2014/main" id="{9ED08B31-C9B6-461F-859F-0A15B26F6AC1}"/>
              </a:ext>
            </a:extLst>
          </p:cNvPr>
          <p:cNvCxnSpPr/>
          <p:nvPr/>
        </p:nvCxnSpPr>
        <p:spPr bwMode="auto">
          <a:xfrm>
            <a:off x="7391400" y="26670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8" name="Straight Connector 97">
            <a:extLst>
              <a:ext uri="{FF2B5EF4-FFF2-40B4-BE49-F238E27FC236}">
                <a16:creationId xmlns="" xmlns:a16="http://schemas.microsoft.com/office/drawing/2014/main" id="{E53696C1-31E1-4074-9AAF-B86A2DF066F1}"/>
              </a:ext>
            </a:extLst>
          </p:cNvPr>
          <p:cNvCxnSpPr/>
          <p:nvPr/>
        </p:nvCxnSpPr>
        <p:spPr bwMode="auto">
          <a:xfrm>
            <a:off x="7315200" y="28194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4044" name="Freeform 98">
            <a:extLst>
              <a:ext uri="{FF2B5EF4-FFF2-40B4-BE49-F238E27FC236}">
                <a16:creationId xmlns="" xmlns:a16="http://schemas.microsoft.com/office/drawing/2014/main" id="{48627BD8-B0AA-4924-A610-FBE8BB6CAB77}"/>
              </a:ext>
            </a:extLst>
          </p:cNvPr>
          <p:cNvSpPr>
            <a:spLocks/>
          </p:cNvSpPr>
          <p:nvPr/>
        </p:nvSpPr>
        <p:spPr bwMode="auto">
          <a:xfrm>
            <a:off x="7264401" y="292735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45" name="Freeform 99">
            <a:extLst>
              <a:ext uri="{FF2B5EF4-FFF2-40B4-BE49-F238E27FC236}">
                <a16:creationId xmlns="" xmlns:a16="http://schemas.microsoft.com/office/drawing/2014/main" id="{CCB008D2-B1E8-425C-BC55-E72D94281C3B}"/>
              </a:ext>
            </a:extLst>
          </p:cNvPr>
          <p:cNvSpPr>
            <a:spLocks/>
          </p:cNvSpPr>
          <p:nvPr/>
        </p:nvSpPr>
        <p:spPr bwMode="auto">
          <a:xfrm>
            <a:off x="7239001" y="304800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46" name="Freeform 100">
            <a:extLst>
              <a:ext uri="{FF2B5EF4-FFF2-40B4-BE49-F238E27FC236}">
                <a16:creationId xmlns="" xmlns:a16="http://schemas.microsoft.com/office/drawing/2014/main" id="{79AF211D-57E8-4BCE-A27B-E8F55CF2D03D}"/>
              </a:ext>
            </a:extLst>
          </p:cNvPr>
          <p:cNvSpPr>
            <a:spLocks/>
          </p:cNvSpPr>
          <p:nvPr/>
        </p:nvSpPr>
        <p:spPr bwMode="auto">
          <a:xfrm>
            <a:off x="7373938" y="2743200"/>
            <a:ext cx="169862" cy="69850"/>
          </a:xfrm>
          <a:custGeom>
            <a:avLst/>
            <a:gdLst>
              <a:gd name="T0" fmla="*/ 0 w 169333"/>
              <a:gd name="T1" fmla="*/ 0 h 70556"/>
              <a:gd name="T2" fmla="*/ 169862 w 169333"/>
              <a:gd name="T3" fmla="*/ 69850 h 70556"/>
              <a:gd name="T4" fmla="*/ 169862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5B3C783F-FAC9-4549-A431-184A6E87D9CD}"/>
              </a:ext>
            </a:extLst>
          </p:cNvPr>
          <p:cNvCxnSpPr/>
          <p:nvPr/>
        </p:nvCxnSpPr>
        <p:spPr bwMode="auto">
          <a:xfrm>
            <a:off x="7467600" y="25146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0928B47A-6F0D-47E8-8EAD-0C5B70B18BDF}"/>
              </a:ext>
            </a:extLst>
          </p:cNvPr>
          <p:cNvCxnSpPr/>
          <p:nvPr/>
        </p:nvCxnSpPr>
        <p:spPr bwMode="auto">
          <a:xfrm flipH="1">
            <a:off x="7696200" y="26670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B96ED504-52CF-4BAA-A068-268261D4FE2A}"/>
              </a:ext>
            </a:extLst>
          </p:cNvPr>
          <p:cNvCxnSpPr/>
          <p:nvPr/>
        </p:nvCxnSpPr>
        <p:spPr bwMode="auto">
          <a:xfrm flipH="1">
            <a:off x="7543800" y="25908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5" name="Straight Connector 104">
            <a:extLst>
              <a:ext uri="{FF2B5EF4-FFF2-40B4-BE49-F238E27FC236}">
                <a16:creationId xmlns="" xmlns:a16="http://schemas.microsoft.com/office/drawing/2014/main" id="{64E88CA6-4C19-453D-89A5-442F99DAD5E7}"/>
              </a:ext>
            </a:extLst>
          </p:cNvPr>
          <p:cNvCxnSpPr/>
          <p:nvPr/>
        </p:nvCxnSpPr>
        <p:spPr bwMode="auto">
          <a:xfrm>
            <a:off x="7696200" y="27432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6" name="Straight Connector 105">
            <a:extLst>
              <a:ext uri="{FF2B5EF4-FFF2-40B4-BE49-F238E27FC236}">
                <a16:creationId xmlns="" xmlns:a16="http://schemas.microsoft.com/office/drawing/2014/main" id="{7642314F-D69E-4FD9-A1EE-4E624BCC461B}"/>
              </a:ext>
            </a:extLst>
          </p:cNvPr>
          <p:cNvCxnSpPr/>
          <p:nvPr/>
        </p:nvCxnSpPr>
        <p:spPr bwMode="auto">
          <a:xfrm>
            <a:off x="7696200" y="28194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" name="Straight Connector 106">
            <a:extLst>
              <a:ext uri="{FF2B5EF4-FFF2-40B4-BE49-F238E27FC236}">
                <a16:creationId xmlns="" xmlns:a16="http://schemas.microsoft.com/office/drawing/2014/main" id="{EE14E525-6225-4FB8-9868-2E115A6F3800}"/>
              </a:ext>
            </a:extLst>
          </p:cNvPr>
          <p:cNvCxnSpPr/>
          <p:nvPr/>
        </p:nvCxnSpPr>
        <p:spPr bwMode="auto">
          <a:xfrm>
            <a:off x="7620000" y="29718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4053" name="Freeform 107">
            <a:extLst>
              <a:ext uri="{FF2B5EF4-FFF2-40B4-BE49-F238E27FC236}">
                <a16:creationId xmlns="" xmlns:a16="http://schemas.microsoft.com/office/drawing/2014/main" id="{21D78A0B-49CA-4C84-8A14-0D2A96CEE90A}"/>
              </a:ext>
            </a:extLst>
          </p:cNvPr>
          <p:cNvSpPr>
            <a:spLocks/>
          </p:cNvSpPr>
          <p:nvPr/>
        </p:nvSpPr>
        <p:spPr bwMode="auto">
          <a:xfrm>
            <a:off x="7569201" y="307975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54" name="Freeform 108">
            <a:extLst>
              <a:ext uri="{FF2B5EF4-FFF2-40B4-BE49-F238E27FC236}">
                <a16:creationId xmlns="" xmlns:a16="http://schemas.microsoft.com/office/drawing/2014/main" id="{409D07FC-2CF2-4A6E-ADA5-006F3759B866}"/>
              </a:ext>
            </a:extLst>
          </p:cNvPr>
          <p:cNvSpPr>
            <a:spLocks/>
          </p:cNvSpPr>
          <p:nvPr/>
        </p:nvSpPr>
        <p:spPr bwMode="auto">
          <a:xfrm>
            <a:off x="7543801" y="320040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55" name="Freeform 109">
            <a:extLst>
              <a:ext uri="{FF2B5EF4-FFF2-40B4-BE49-F238E27FC236}">
                <a16:creationId xmlns="" xmlns:a16="http://schemas.microsoft.com/office/drawing/2014/main" id="{9074DB9B-8DB3-4AD5-B9BC-F5ED50F7B5AF}"/>
              </a:ext>
            </a:extLst>
          </p:cNvPr>
          <p:cNvSpPr>
            <a:spLocks/>
          </p:cNvSpPr>
          <p:nvPr/>
        </p:nvSpPr>
        <p:spPr bwMode="auto">
          <a:xfrm>
            <a:off x="7678738" y="2895600"/>
            <a:ext cx="169862" cy="69850"/>
          </a:xfrm>
          <a:custGeom>
            <a:avLst/>
            <a:gdLst>
              <a:gd name="T0" fmla="*/ 0 w 169333"/>
              <a:gd name="T1" fmla="*/ 0 h 70556"/>
              <a:gd name="T2" fmla="*/ 169862 w 169333"/>
              <a:gd name="T3" fmla="*/ 69850 h 70556"/>
              <a:gd name="T4" fmla="*/ 169862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1" name="Straight Connector 110">
            <a:extLst>
              <a:ext uri="{FF2B5EF4-FFF2-40B4-BE49-F238E27FC236}">
                <a16:creationId xmlns="" xmlns:a16="http://schemas.microsoft.com/office/drawing/2014/main" id="{FE735003-B5BB-4C8B-A1FA-CB7B2E83FFF3}"/>
              </a:ext>
            </a:extLst>
          </p:cNvPr>
          <p:cNvCxnSpPr/>
          <p:nvPr/>
        </p:nvCxnSpPr>
        <p:spPr bwMode="auto">
          <a:xfrm>
            <a:off x="7772400" y="26670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2" name="Straight Connector 111">
            <a:extLst>
              <a:ext uri="{FF2B5EF4-FFF2-40B4-BE49-F238E27FC236}">
                <a16:creationId xmlns="" xmlns:a16="http://schemas.microsoft.com/office/drawing/2014/main" id="{753D2B6F-9989-4C3C-9E63-788249C9F607}"/>
              </a:ext>
            </a:extLst>
          </p:cNvPr>
          <p:cNvCxnSpPr/>
          <p:nvPr/>
        </p:nvCxnSpPr>
        <p:spPr bwMode="auto">
          <a:xfrm flipH="1">
            <a:off x="5334000" y="41910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Straight Connector 112">
            <a:extLst>
              <a:ext uri="{FF2B5EF4-FFF2-40B4-BE49-F238E27FC236}">
                <a16:creationId xmlns="" xmlns:a16="http://schemas.microsoft.com/office/drawing/2014/main" id="{1E65EF75-EDDD-4642-8F3F-2A5447C31B59}"/>
              </a:ext>
            </a:extLst>
          </p:cNvPr>
          <p:cNvCxnSpPr/>
          <p:nvPr/>
        </p:nvCxnSpPr>
        <p:spPr bwMode="auto">
          <a:xfrm flipH="1">
            <a:off x="5181600" y="41148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Straight Connector 113">
            <a:extLst>
              <a:ext uri="{FF2B5EF4-FFF2-40B4-BE49-F238E27FC236}">
                <a16:creationId xmlns="" xmlns:a16="http://schemas.microsoft.com/office/drawing/2014/main" id="{8CA5FCC0-3414-484F-BAB3-49ED0E0BE601}"/>
              </a:ext>
            </a:extLst>
          </p:cNvPr>
          <p:cNvCxnSpPr/>
          <p:nvPr/>
        </p:nvCxnSpPr>
        <p:spPr bwMode="auto">
          <a:xfrm>
            <a:off x="5334000" y="42672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Straight Connector 114">
            <a:extLst>
              <a:ext uri="{FF2B5EF4-FFF2-40B4-BE49-F238E27FC236}">
                <a16:creationId xmlns="" xmlns:a16="http://schemas.microsoft.com/office/drawing/2014/main" id="{CC62F22F-8112-4251-8799-D27BC69F7DEC}"/>
              </a:ext>
            </a:extLst>
          </p:cNvPr>
          <p:cNvCxnSpPr/>
          <p:nvPr/>
        </p:nvCxnSpPr>
        <p:spPr bwMode="auto">
          <a:xfrm>
            <a:off x="5334000" y="43434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Straight Connector 115">
            <a:extLst>
              <a:ext uri="{FF2B5EF4-FFF2-40B4-BE49-F238E27FC236}">
                <a16:creationId xmlns="" xmlns:a16="http://schemas.microsoft.com/office/drawing/2014/main" id="{1AC74EC9-CFB4-4FE3-A7E4-F6B2903274CA}"/>
              </a:ext>
            </a:extLst>
          </p:cNvPr>
          <p:cNvCxnSpPr/>
          <p:nvPr/>
        </p:nvCxnSpPr>
        <p:spPr bwMode="auto">
          <a:xfrm>
            <a:off x="5257800" y="44958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4062" name="Freeform 116">
            <a:extLst>
              <a:ext uri="{FF2B5EF4-FFF2-40B4-BE49-F238E27FC236}">
                <a16:creationId xmlns="" xmlns:a16="http://schemas.microsoft.com/office/drawing/2014/main" id="{3013E3CC-4229-426A-925F-96AB7AC44735}"/>
              </a:ext>
            </a:extLst>
          </p:cNvPr>
          <p:cNvSpPr>
            <a:spLocks/>
          </p:cNvSpPr>
          <p:nvPr/>
        </p:nvSpPr>
        <p:spPr bwMode="auto">
          <a:xfrm>
            <a:off x="5207001" y="460375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63" name="Freeform 117">
            <a:extLst>
              <a:ext uri="{FF2B5EF4-FFF2-40B4-BE49-F238E27FC236}">
                <a16:creationId xmlns="" xmlns:a16="http://schemas.microsoft.com/office/drawing/2014/main" id="{D3415280-DF1C-4916-B242-E6FE027534FF}"/>
              </a:ext>
            </a:extLst>
          </p:cNvPr>
          <p:cNvSpPr>
            <a:spLocks/>
          </p:cNvSpPr>
          <p:nvPr/>
        </p:nvSpPr>
        <p:spPr bwMode="auto">
          <a:xfrm>
            <a:off x="5181601" y="472440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64" name="Freeform 118">
            <a:extLst>
              <a:ext uri="{FF2B5EF4-FFF2-40B4-BE49-F238E27FC236}">
                <a16:creationId xmlns="" xmlns:a16="http://schemas.microsoft.com/office/drawing/2014/main" id="{F6D93AC4-1F72-4504-AD45-94A23C16D8BC}"/>
              </a:ext>
            </a:extLst>
          </p:cNvPr>
          <p:cNvSpPr>
            <a:spLocks/>
          </p:cNvSpPr>
          <p:nvPr/>
        </p:nvSpPr>
        <p:spPr bwMode="auto">
          <a:xfrm>
            <a:off x="5316538" y="4419600"/>
            <a:ext cx="169862" cy="69850"/>
          </a:xfrm>
          <a:custGeom>
            <a:avLst/>
            <a:gdLst>
              <a:gd name="T0" fmla="*/ 0 w 169333"/>
              <a:gd name="T1" fmla="*/ 0 h 70556"/>
              <a:gd name="T2" fmla="*/ 169862 w 169333"/>
              <a:gd name="T3" fmla="*/ 69850 h 70556"/>
              <a:gd name="T4" fmla="*/ 169862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0" name="Straight Connector 119">
            <a:extLst>
              <a:ext uri="{FF2B5EF4-FFF2-40B4-BE49-F238E27FC236}">
                <a16:creationId xmlns="" xmlns:a16="http://schemas.microsoft.com/office/drawing/2014/main" id="{AA567BC2-1A0F-48AB-8BBE-FC861B5B1056}"/>
              </a:ext>
            </a:extLst>
          </p:cNvPr>
          <p:cNvCxnSpPr/>
          <p:nvPr/>
        </p:nvCxnSpPr>
        <p:spPr bwMode="auto">
          <a:xfrm>
            <a:off x="5410200" y="41910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" name="Straight Connector 120">
            <a:extLst>
              <a:ext uri="{FF2B5EF4-FFF2-40B4-BE49-F238E27FC236}">
                <a16:creationId xmlns="" xmlns:a16="http://schemas.microsoft.com/office/drawing/2014/main" id="{AD135B41-A44C-468B-909F-D3249EDB9FA0}"/>
              </a:ext>
            </a:extLst>
          </p:cNvPr>
          <p:cNvCxnSpPr/>
          <p:nvPr/>
        </p:nvCxnSpPr>
        <p:spPr bwMode="auto">
          <a:xfrm flipH="1">
            <a:off x="5791200" y="43434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2" name="Straight Connector 121">
            <a:extLst>
              <a:ext uri="{FF2B5EF4-FFF2-40B4-BE49-F238E27FC236}">
                <a16:creationId xmlns="" xmlns:a16="http://schemas.microsoft.com/office/drawing/2014/main" id="{F22B8E38-EA72-466A-B46A-31B80C532907}"/>
              </a:ext>
            </a:extLst>
          </p:cNvPr>
          <p:cNvCxnSpPr/>
          <p:nvPr/>
        </p:nvCxnSpPr>
        <p:spPr bwMode="auto">
          <a:xfrm flipH="1">
            <a:off x="5638800" y="42672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3" name="Straight Connector 122">
            <a:extLst>
              <a:ext uri="{FF2B5EF4-FFF2-40B4-BE49-F238E27FC236}">
                <a16:creationId xmlns="" xmlns:a16="http://schemas.microsoft.com/office/drawing/2014/main" id="{DA178663-D358-4BC1-ACC2-8AD3AFE87D72}"/>
              </a:ext>
            </a:extLst>
          </p:cNvPr>
          <p:cNvCxnSpPr/>
          <p:nvPr/>
        </p:nvCxnSpPr>
        <p:spPr bwMode="auto">
          <a:xfrm>
            <a:off x="5791200" y="44196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" name="Straight Connector 123">
            <a:extLst>
              <a:ext uri="{FF2B5EF4-FFF2-40B4-BE49-F238E27FC236}">
                <a16:creationId xmlns="" xmlns:a16="http://schemas.microsoft.com/office/drawing/2014/main" id="{8B3428DE-738F-4691-AF69-0375E8D5F6CC}"/>
              </a:ext>
            </a:extLst>
          </p:cNvPr>
          <p:cNvCxnSpPr/>
          <p:nvPr/>
        </p:nvCxnSpPr>
        <p:spPr bwMode="auto">
          <a:xfrm>
            <a:off x="5791200" y="44958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5" name="Straight Connector 124">
            <a:extLst>
              <a:ext uri="{FF2B5EF4-FFF2-40B4-BE49-F238E27FC236}">
                <a16:creationId xmlns="" xmlns:a16="http://schemas.microsoft.com/office/drawing/2014/main" id="{A01B3A5E-540A-4AD7-8D46-A2D7EC840515}"/>
              </a:ext>
            </a:extLst>
          </p:cNvPr>
          <p:cNvCxnSpPr/>
          <p:nvPr/>
        </p:nvCxnSpPr>
        <p:spPr bwMode="auto">
          <a:xfrm>
            <a:off x="5715000" y="46482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4071" name="Freeform 125">
            <a:extLst>
              <a:ext uri="{FF2B5EF4-FFF2-40B4-BE49-F238E27FC236}">
                <a16:creationId xmlns="" xmlns:a16="http://schemas.microsoft.com/office/drawing/2014/main" id="{A1B3C17A-BEA9-4AD7-BF42-E6F7B66BF51D}"/>
              </a:ext>
            </a:extLst>
          </p:cNvPr>
          <p:cNvSpPr>
            <a:spLocks/>
          </p:cNvSpPr>
          <p:nvPr/>
        </p:nvSpPr>
        <p:spPr bwMode="auto">
          <a:xfrm>
            <a:off x="5664201" y="475615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2" name="Freeform 126">
            <a:extLst>
              <a:ext uri="{FF2B5EF4-FFF2-40B4-BE49-F238E27FC236}">
                <a16:creationId xmlns="" xmlns:a16="http://schemas.microsoft.com/office/drawing/2014/main" id="{648513EA-7D7C-489E-85AC-4E8C083E579A}"/>
              </a:ext>
            </a:extLst>
          </p:cNvPr>
          <p:cNvSpPr>
            <a:spLocks/>
          </p:cNvSpPr>
          <p:nvPr/>
        </p:nvSpPr>
        <p:spPr bwMode="auto">
          <a:xfrm>
            <a:off x="5638801" y="487680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3" name="Freeform 127">
            <a:extLst>
              <a:ext uri="{FF2B5EF4-FFF2-40B4-BE49-F238E27FC236}">
                <a16:creationId xmlns="" xmlns:a16="http://schemas.microsoft.com/office/drawing/2014/main" id="{DAD1A0EC-766B-4681-B48F-67B3C497695F}"/>
              </a:ext>
            </a:extLst>
          </p:cNvPr>
          <p:cNvSpPr>
            <a:spLocks/>
          </p:cNvSpPr>
          <p:nvPr/>
        </p:nvSpPr>
        <p:spPr bwMode="auto">
          <a:xfrm>
            <a:off x="5773738" y="4572000"/>
            <a:ext cx="169862" cy="69850"/>
          </a:xfrm>
          <a:custGeom>
            <a:avLst/>
            <a:gdLst>
              <a:gd name="T0" fmla="*/ 0 w 169333"/>
              <a:gd name="T1" fmla="*/ 0 h 70556"/>
              <a:gd name="T2" fmla="*/ 169862 w 169333"/>
              <a:gd name="T3" fmla="*/ 69850 h 70556"/>
              <a:gd name="T4" fmla="*/ 169862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9" name="Straight Connector 128">
            <a:extLst>
              <a:ext uri="{FF2B5EF4-FFF2-40B4-BE49-F238E27FC236}">
                <a16:creationId xmlns="" xmlns:a16="http://schemas.microsoft.com/office/drawing/2014/main" id="{7EC3EC86-81E4-4761-AC81-095C9CB01C2E}"/>
              </a:ext>
            </a:extLst>
          </p:cNvPr>
          <p:cNvCxnSpPr/>
          <p:nvPr/>
        </p:nvCxnSpPr>
        <p:spPr bwMode="auto">
          <a:xfrm>
            <a:off x="5867400" y="43434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Connector 129">
            <a:extLst>
              <a:ext uri="{FF2B5EF4-FFF2-40B4-BE49-F238E27FC236}">
                <a16:creationId xmlns="" xmlns:a16="http://schemas.microsoft.com/office/drawing/2014/main" id="{01382DEF-53FB-4EA0-B6CB-44003466A826}"/>
              </a:ext>
            </a:extLst>
          </p:cNvPr>
          <p:cNvCxnSpPr/>
          <p:nvPr/>
        </p:nvCxnSpPr>
        <p:spPr bwMode="auto">
          <a:xfrm flipH="1">
            <a:off x="6553200" y="43434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1" name="Straight Connector 130">
            <a:extLst>
              <a:ext uri="{FF2B5EF4-FFF2-40B4-BE49-F238E27FC236}">
                <a16:creationId xmlns="" xmlns:a16="http://schemas.microsoft.com/office/drawing/2014/main" id="{501617CE-35F9-4F74-B715-398A65A2641C}"/>
              </a:ext>
            </a:extLst>
          </p:cNvPr>
          <p:cNvCxnSpPr/>
          <p:nvPr/>
        </p:nvCxnSpPr>
        <p:spPr bwMode="auto">
          <a:xfrm flipH="1">
            <a:off x="6400800" y="42672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2" name="Straight Connector 131">
            <a:extLst>
              <a:ext uri="{FF2B5EF4-FFF2-40B4-BE49-F238E27FC236}">
                <a16:creationId xmlns="" xmlns:a16="http://schemas.microsoft.com/office/drawing/2014/main" id="{6DB6274C-54F0-4818-A020-8295F6568974}"/>
              </a:ext>
            </a:extLst>
          </p:cNvPr>
          <p:cNvCxnSpPr/>
          <p:nvPr/>
        </p:nvCxnSpPr>
        <p:spPr bwMode="auto">
          <a:xfrm>
            <a:off x="6553200" y="44196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" name="Straight Connector 132">
            <a:extLst>
              <a:ext uri="{FF2B5EF4-FFF2-40B4-BE49-F238E27FC236}">
                <a16:creationId xmlns="" xmlns:a16="http://schemas.microsoft.com/office/drawing/2014/main" id="{20E7D3DC-88F0-4AC5-8C7E-FB0E684CEE6C}"/>
              </a:ext>
            </a:extLst>
          </p:cNvPr>
          <p:cNvCxnSpPr/>
          <p:nvPr/>
        </p:nvCxnSpPr>
        <p:spPr bwMode="auto">
          <a:xfrm>
            <a:off x="6553200" y="44958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4" name="Straight Connector 133">
            <a:extLst>
              <a:ext uri="{FF2B5EF4-FFF2-40B4-BE49-F238E27FC236}">
                <a16:creationId xmlns="" xmlns:a16="http://schemas.microsoft.com/office/drawing/2014/main" id="{21A64A9C-F87F-4B9E-B58A-3E0A9829595A}"/>
              </a:ext>
            </a:extLst>
          </p:cNvPr>
          <p:cNvCxnSpPr/>
          <p:nvPr/>
        </p:nvCxnSpPr>
        <p:spPr bwMode="auto">
          <a:xfrm>
            <a:off x="6477000" y="46482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4080" name="Freeform 134">
            <a:extLst>
              <a:ext uri="{FF2B5EF4-FFF2-40B4-BE49-F238E27FC236}">
                <a16:creationId xmlns="" xmlns:a16="http://schemas.microsoft.com/office/drawing/2014/main" id="{22369B53-1E98-49E7-B923-61E97C5F754F}"/>
              </a:ext>
            </a:extLst>
          </p:cNvPr>
          <p:cNvSpPr>
            <a:spLocks/>
          </p:cNvSpPr>
          <p:nvPr/>
        </p:nvSpPr>
        <p:spPr bwMode="auto">
          <a:xfrm>
            <a:off x="6426201" y="475615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81" name="Freeform 135">
            <a:extLst>
              <a:ext uri="{FF2B5EF4-FFF2-40B4-BE49-F238E27FC236}">
                <a16:creationId xmlns="" xmlns:a16="http://schemas.microsoft.com/office/drawing/2014/main" id="{2D62607D-622C-43BA-A9C2-48B8B090AA96}"/>
              </a:ext>
            </a:extLst>
          </p:cNvPr>
          <p:cNvSpPr>
            <a:spLocks/>
          </p:cNvSpPr>
          <p:nvPr/>
        </p:nvSpPr>
        <p:spPr bwMode="auto">
          <a:xfrm>
            <a:off x="6400801" y="487680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82" name="Freeform 136">
            <a:extLst>
              <a:ext uri="{FF2B5EF4-FFF2-40B4-BE49-F238E27FC236}">
                <a16:creationId xmlns="" xmlns:a16="http://schemas.microsoft.com/office/drawing/2014/main" id="{205C0E90-FD65-4680-879A-1C8031E48EC3}"/>
              </a:ext>
            </a:extLst>
          </p:cNvPr>
          <p:cNvSpPr>
            <a:spLocks/>
          </p:cNvSpPr>
          <p:nvPr/>
        </p:nvSpPr>
        <p:spPr bwMode="auto">
          <a:xfrm>
            <a:off x="6535738" y="4572000"/>
            <a:ext cx="169862" cy="69850"/>
          </a:xfrm>
          <a:custGeom>
            <a:avLst/>
            <a:gdLst>
              <a:gd name="T0" fmla="*/ 0 w 169333"/>
              <a:gd name="T1" fmla="*/ 0 h 70556"/>
              <a:gd name="T2" fmla="*/ 169862 w 169333"/>
              <a:gd name="T3" fmla="*/ 69850 h 70556"/>
              <a:gd name="T4" fmla="*/ 169862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8" name="Straight Connector 137">
            <a:extLst>
              <a:ext uri="{FF2B5EF4-FFF2-40B4-BE49-F238E27FC236}">
                <a16:creationId xmlns="" xmlns:a16="http://schemas.microsoft.com/office/drawing/2014/main" id="{A73F5B71-8D32-4259-8A3E-3C8117F98758}"/>
              </a:ext>
            </a:extLst>
          </p:cNvPr>
          <p:cNvCxnSpPr/>
          <p:nvPr/>
        </p:nvCxnSpPr>
        <p:spPr bwMode="auto">
          <a:xfrm>
            <a:off x="6629400" y="43434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" name="Straight Connector 138">
            <a:extLst>
              <a:ext uri="{FF2B5EF4-FFF2-40B4-BE49-F238E27FC236}">
                <a16:creationId xmlns="" xmlns:a16="http://schemas.microsoft.com/office/drawing/2014/main" id="{592DA4BF-4617-4F79-BA46-34302831EE35}"/>
              </a:ext>
            </a:extLst>
          </p:cNvPr>
          <p:cNvCxnSpPr/>
          <p:nvPr/>
        </p:nvCxnSpPr>
        <p:spPr bwMode="auto">
          <a:xfrm flipH="1">
            <a:off x="7010400" y="44958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0" name="Straight Connector 139">
            <a:extLst>
              <a:ext uri="{FF2B5EF4-FFF2-40B4-BE49-F238E27FC236}">
                <a16:creationId xmlns="" xmlns:a16="http://schemas.microsoft.com/office/drawing/2014/main" id="{B243A9B9-6329-4B6B-A6CA-E578671DCC07}"/>
              </a:ext>
            </a:extLst>
          </p:cNvPr>
          <p:cNvCxnSpPr/>
          <p:nvPr/>
        </p:nvCxnSpPr>
        <p:spPr bwMode="auto">
          <a:xfrm flipH="1">
            <a:off x="6858000" y="44196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1" name="Straight Connector 140">
            <a:extLst>
              <a:ext uri="{FF2B5EF4-FFF2-40B4-BE49-F238E27FC236}">
                <a16:creationId xmlns="" xmlns:a16="http://schemas.microsoft.com/office/drawing/2014/main" id="{D0A408A7-0D04-4900-AB37-310968E0BA04}"/>
              </a:ext>
            </a:extLst>
          </p:cNvPr>
          <p:cNvCxnSpPr/>
          <p:nvPr/>
        </p:nvCxnSpPr>
        <p:spPr bwMode="auto">
          <a:xfrm>
            <a:off x="7010400" y="45720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2" name="Straight Connector 141">
            <a:extLst>
              <a:ext uri="{FF2B5EF4-FFF2-40B4-BE49-F238E27FC236}">
                <a16:creationId xmlns="" xmlns:a16="http://schemas.microsoft.com/office/drawing/2014/main" id="{75E1ECD5-D812-4DFD-9E80-23391ECB174A}"/>
              </a:ext>
            </a:extLst>
          </p:cNvPr>
          <p:cNvCxnSpPr/>
          <p:nvPr/>
        </p:nvCxnSpPr>
        <p:spPr bwMode="auto">
          <a:xfrm>
            <a:off x="7010400" y="46482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" name="Straight Connector 142">
            <a:extLst>
              <a:ext uri="{FF2B5EF4-FFF2-40B4-BE49-F238E27FC236}">
                <a16:creationId xmlns="" xmlns:a16="http://schemas.microsoft.com/office/drawing/2014/main" id="{748682A9-A78B-4AB9-A549-F927579D24AC}"/>
              </a:ext>
            </a:extLst>
          </p:cNvPr>
          <p:cNvCxnSpPr/>
          <p:nvPr/>
        </p:nvCxnSpPr>
        <p:spPr bwMode="auto">
          <a:xfrm>
            <a:off x="6934200" y="48006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4089" name="Freeform 143">
            <a:extLst>
              <a:ext uri="{FF2B5EF4-FFF2-40B4-BE49-F238E27FC236}">
                <a16:creationId xmlns="" xmlns:a16="http://schemas.microsoft.com/office/drawing/2014/main" id="{8770A4B6-B5C5-487C-98E6-6D8B18C5623D}"/>
              </a:ext>
            </a:extLst>
          </p:cNvPr>
          <p:cNvSpPr>
            <a:spLocks/>
          </p:cNvSpPr>
          <p:nvPr/>
        </p:nvSpPr>
        <p:spPr bwMode="auto">
          <a:xfrm>
            <a:off x="6883401" y="490855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90" name="Freeform 144">
            <a:extLst>
              <a:ext uri="{FF2B5EF4-FFF2-40B4-BE49-F238E27FC236}">
                <a16:creationId xmlns="" xmlns:a16="http://schemas.microsoft.com/office/drawing/2014/main" id="{5907AD80-100C-48CC-B9DA-D26AD21BCD21}"/>
              </a:ext>
            </a:extLst>
          </p:cNvPr>
          <p:cNvSpPr>
            <a:spLocks/>
          </p:cNvSpPr>
          <p:nvPr/>
        </p:nvSpPr>
        <p:spPr bwMode="auto">
          <a:xfrm>
            <a:off x="6858001" y="502920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91" name="Freeform 145">
            <a:extLst>
              <a:ext uri="{FF2B5EF4-FFF2-40B4-BE49-F238E27FC236}">
                <a16:creationId xmlns="" xmlns:a16="http://schemas.microsoft.com/office/drawing/2014/main" id="{DEBEC658-ABDF-4D1D-AF89-5E9E8DD96E90}"/>
              </a:ext>
            </a:extLst>
          </p:cNvPr>
          <p:cNvSpPr>
            <a:spLocks/>
          </p:cNvSpPr>
          <p:nvPr/>
        </p:nvSpPr>
        <p:spPr bwMode="auto">
          <a:xfrm>
            <a:off x="6992938" y="4724400"/>
            <a:ext cx="169862" cy="69850"/>
          </a:xfrm>
          <a:custGeom>
            <a:avLst/>
            <a:gdLst>
              <a:gd name="T0" fmla="*/ 0 w 169333"/>
              <a:gd name="T1" fmla="*/ 0 h 70556"/>
              <a:gd name="T2" fmla="*/ 169862 w 169333"/>
              <a:gd name="T3" fmla="*/ 69850 h 70556"/>
              <a:gd name="T4" fmla="*/ 169862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7" name="Straight Connector 146">
            <a:extLst>
              <a:ext uri="{FF2B5EF4-FFF2-40B4-BE49-F238E27FC236}">
                <a16:creationId xmlns="" xmlns:a16="http://schemas.microsoft.com/office/drawing/2014/main" id="{E74B67CF-ED66-4A3E-B785-CE99B56521A3}"/>
              </a:ext>
            </a:extLst>
          </p:cNvPr>
          <p:cNvCxnSpPr/>
          <p:nvPr/>
        </p:nvCxnSpPr>
        <p:spPr bwMode="auto">
          <a:xfrm>
            <a:off x="7086600" y="44958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8" name="Straight Connector 147">
            <a:extLst>
              <a:ext uri="{FF2B5EF4-FFF2-40B4-BE49-F238E27FC236}">
                <a16:creationId xmlns="" xmlns:a16="http://schemas.microsoft.com/office/drawing/2014/main" id="{1C6217C2-C9E6-4796-A4E8-CB9F1F9FF83C}"/>
              </a:ext>
            </a:extLst>
          </p:cNvPr>
          <p:cNvCxnSpPr/>
          <p:nvPr/>
        </p:nvCxnSpPr>
        <p:spPr bwMode="auto">
          <a:xfrm flipH="1">
            <a:off x="3733800" y="51816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" name="Straight Connector 148">
            <a:extLst>
              <a:ext uri="{FF2B5EF4-FFF2-40B4-BE49-F238E27FC236}">
                <a16:creationId xmlns="" xmlns:a16="http://schemas.microsoft.com/office/drawing/2014/main" id="{B9707E03-D8BE-4D4A-A528-A60BDA7C365F}"/>
              </a:ext>
            </a:extLst>
          </p:cNvPr>
          <p:cNvCxnSpPr/>
          <p:nvPr/>
        </p:nvCxnSpPr>
        <p:spPr bwMode="auto">
          <a:xfrm flipH="1">
            <a:off x="3581400" y="51054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0" name="Straight Connector 149">
            <a:extLst>
              <a:ext uri="{FF2B5EF4-FFF2-40B4-BE49-F238E27FC236}">
                <a16:creationId xmlns="" xmlns:a16="http://schemas.microsoft.com/office/drawing/2014/main" id="{56C6AED1-B482-4BF7-9F7C-6B9474899C11}"/>
              </a:ext>
            </a:extLst>
          </p:cNvPr>
          <p:cNvCxnSpPr/>
          <p:nvPr/>
        </p:nvCxnSpPr>
        <p:spPr bwMode="auto">
          <a:xfrm>
            <a:off x="3733800" y="52578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" name="Straight Connector 150">
            <a:extLst>
              <a:ext uri="{FF2B5EF4-FFF2-40B4-BE49-F238E27FC236}">
                <a16:creationId xmlns="" xmlns:a16="http://schemas.microsoft.com/office/drawing/2014/main" id="{3EA5FD3A-7E94-42F2-8DA0-ADFA667AB2BD}"/>
              </a:ext>
            </a:extLst>
          </p:cNvPr>
          <p:cNvCxnSpPr/>
          <p:nvPr/>
        </p:nvCxnSpPr>
        <p:spPr bwMode="auto">
          <a:xfrm>
            <a:off x="3733800" y="53340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" name="Straight Connector 151">
            <a:extLst>
              <a:ext uri="{FF2B5EF4-FFF2-40B4-BE49-F238E27FC236}">
                <a16:creationId xmlns="" xmlns:a16="http://schemas.microsoft.com/office/drawing/2014/main" id="{B0919942-EC16-4E10-8DB4-BD8D72CBF763}"/>
              </a:ext>
            </a:extLst>
          </p:cNvPr>
          <p:cNvCxnSpPr/>
          <p:nvPr/>
        </p:nvCxnSpPr>
        <p:spPr bwMode="auto">
          <a:xfrm>
            <a:off x="3657600" y="54864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4098" name="Freeform 152">
            <a:extLst>
              <a:ext uri="{FF2B5EF4-FFF2-40B4-BE49-F238E27FC236}">
                <a16:creationId xmlns="" xmlns:a16="http://schemas.microsoft.com/office/drawing/2014/main" id="{B051D435-1091-4A5B-8FC4-44E2618CA355}"/>
              </a:ext>
            </a:extLst>
          </p:cNvPr>
          <p:cNvSpPr>
            <a:spLocks/>
          </p:cNvSpPr>
          <p:nvPr/>
        </p:nvSpPr>
        <p:spPr bwMode="auto">
          <a:xfrm>
            <a:off x="3606801" y="559435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99" name="Freeform 153">
            <a:extLst>
              <a:ext uri="{FF2B5EF4-FFF2-40B4-BE49-F238E27FC236}">
                <a16:creationId xmlns="" xmlns:a16="http://schemas.microsoft.com/office/drawing/2014/main" id="{51AB9838-9C0C-4B7E-9EC4-30C232D18A09}"/>
              </a:ext>
            </a:extLst>
          </p:cNvPr>
          <p:cNvSpPr>
            <a:spLocks/>
          </p:cNvSpPr>
          <p:nvPr/>
        </p:nvSpPr>
        <p:spPr bwMode="auto">
          <a:xfrm>
            <a:off x="3581401" y="571500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00" name="Freeform 154">
            <a:extLst>
              <a:ext uri="{FF2B5EF4-FFF2-40B4-BE49-F238E27FC236}">
                <a16:creationId xmlns="" xmlns:a16="http://schemas.microsoft.com/office/drawing/2014/main" id="{865D369A-4699-4ED5-9739-B281CD8F2ABA}"/>
              </a:ext>
            </a:extLst>
          </p:cNvPr>
          <p:cNvSpPr>
            <a:spLocks/>
          </p:cNvSpPr>
          <p:nvPr/>
        </p:nvSpPr>
        <p:spPr bwMode="auto">
          <a:xfrm>
            <a:off x="3716338" y="5410200"/>
            <a:ext cx="169862" cy="69850"/>
          </a:xfrm>
          <a:custGeom>
            <a:avLst/>
            <a:gdLst>
              <a:gd name="T0" fmla="*/ 0 w 169333"/>
              <a:gd name="T1" fmla="*/ 0 h 70556"/>
              <a:gd name="T2" fmla="*/ 169862 w 169333"/>
              <a:gd name="T3" fmla="*/ 69850 h 70556"/>
              <a:gd name="T4" fmla="*/ 169862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6" name="Straight Connector 155">
            <a:extLst>
              <a:ext uri="{FF2B5EF4-FFF2-40B4-BE49-F238E27FC236}">
                <a16:creationId xmlns="" xmlns:a16="http://schemas.microsoft.com/office/drawing/2014/main" id="{97616C6E-4566-461E-A94A-C7EA004C2BDA}"/>
              </a:ext>
            </a:extLst>
          </p:cNvPr>
          <p:cNvCxnSpPr/>
          <p:nvPr/>
        </p:nvCxnSpPr>
        <p:spPr bwMode="auto">
          <a:xfrm>
            <a:off x="3810000" y="51816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7" name="Straight Connector 156">
            <a:extLst>
              <a:ext uri="{FF2B5EF4-FFF2-40B4-BE49-F238E27FC236}">
                <a16:creationId xmlns="" xmlns:a16="http://schemas.microsoft.com/office/drawing/2014/main" id="{95F5F160-CD40-486B-B11E-3395FABC0359}"/>
              </a:ext>
            </a:extLst>
          </p:cNvPr>
          <p:cNvCxnSpPr/>
          <p:nvPr/>
        </p:nvCxnSpPr>
        <p:spPr bwMode="auto">
          <a:xfrm flipH="1">
            <a:off x="4191000" y="53340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8" name="Straight Connector 157">
            <a:extLst>
              <a:ext uri="{FF2B5EF4-FFF2-40B4-BE49-F238E27FC236}">
                <a16:creationId xmlns="" xmlns:a16="http://schemas.microsoft.com/office/drawing/2014/main" id="{D55BFD30-86F4-4140-9132-314FB29F3429}"/>
              </a:ext>
            </a:extLst>
          </p:cNvPr>
          <p:cNvCxnSpPr/>
          <p:nvPr/>
        </p:nvCxnSpPr>
        <p:spPr bwMode="auto">
          <a:xfrm flipH="1">
            <a:off x="4038600" y="52578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9" name="Straight Connector 158">
            <a:extLst>
              <a:ext uri="{FF2B5EF4-FFF2-40B4-BE49-F238E27FC236}">
                <a16:creationId xmlns="" xmlns:a16="http://schemas.microsoft.com/office/drawing/2014/main" id="{8B2F0643-9450-461A-8DEF-D4F5082E7F40}"/>
              </a:ext>
            </a:extLst>
          </p:cNvPr>
          <p:cNvCxnSpPr/>
          <p:nvPr/>
        </p:nvCxnSpPr>
        <p:spPr bwMode="auto">
          <a:xfrm>
            <a:off x="4191000" y="54102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0" name="Straight Connector 159">
            <a:extLst>
              <a:ext uri="{FF2B5EF4-FFF2-40B4-BE49-F238E27FC236}">
                <a16:creationId xmlns="" xmlns:a16="http://schemas.microsoft.com/office/drawing/2014/main" id="{B0A346E5-35AB-47E7-9661-B96DF7448D2F}"/>
              </a:ext>
            </a:extLst>
          </p:cNvPr>
          <p:cNvCxnSpPr/>
          <p:nvPr/>
        </p:nvCxnSpPr>
        <p:spPr bwMode="auto">
          <a:xfrm>
            <a:off x="4191000" y="54864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1" name="Straight Connector 160">
            <a:extLst>
              <a:ext uri="{FF2B5EF4-FFF2-40B4-BE49-F238E27FC236}">
                <a16:creationId xmlns="" xmlns:a16="http://schemas.microsoft.com/office/drawing/2014/main" id="{A57D4771-2021-427C-BDF1-0A418901526C}"/>
              </a:ext>
            </a:extLst>
          </p:cNvPr>
          <p:cNvCxnSpPr/>
          <p:nvPr/>
        </p:nvCxnSpPr>
        <p:spPr bwMode="auto">
          <a:xfrm>
            <a:off x="4114800" y="56388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4107" name="Freeform 161">
            <a:extLst>
              <a:ext uri="{FF2B5EF4-FFF2-40B4-BE49-F238E27FC236}">
                <a16:creationId xmlns="" xmlns:a16="http://schemas.microsoft.com/office/drawing/2014/main" id="{806E35AB-45B9-46B1-A8ED-588B96F1E952}"/>
              </a:ext>
            </a:extLst>
          </p:cNvPr>
          <p:cNvSpPr>
            <a:spLocks/>
          </p:cNvSpPr>
          <p:nvPr/>
        </p:nvSpPr>
        <p:spPr bwMode="auto">
          <a:xfrm>
            <a:off x="4064001" y="574675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08" name="Freeform 162">
            <a:extLst>
              <a:ext uri="{FF2B5EF4-FFF2-40B4-BE49-F238E27FC236}">
                <a16:creationId xmlns="" xmlns:a16="http://schemas.microsoft.com/office/drawing/2014/main" id="{C5E2950D-7D9F-474D-8F43-40FE6051DDC4}"/>
              </a:ext>
            </a:extLst>
          </p:cNvPr>
          <p:cNvSpPr>
            <a:spLocks/>
          </p:cNvSpPr>
          <p:nvPr/>
        </p:nvSpPr>
        <p:spPr bwMode="auto">
          <a:xfrm>
            <a:off x="4038601" y="586740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09" name="Freeform 163">
            <a:extLst>
              <a:ext uri="{FF2B5EF4-FFF2-40B4-BE49-F238E27FC236}">
                <a16:creationId xmlns="" xmlns:a16="http://schemas.microsoft.com/office/drawing/2014/main" id="{7C538F30-8079-4CAA-B439-324154106F89}"/>
              </a:ext>
            </a:extLst>
          </p:cNvPr>
          <p:cNvSpPr>
            <a:spLocks/>
          </p:cNvSpPr>
          <p:nvPr/>
        </p:nvSpPr>
        <p:spPr bwMode="auto">
          <a:xfrm>
            <a:off x="4173538" y="5562600"/>
            <a:ext cx="169862" cy="69850"/>
          </a:xfrm>
          <a:custGeom>
            <a:avLst/>
            <a:gdLst>
              <a:gd name="T0" fmla="*/ 0 w 169333"/>
              <a:gd name="T1" fmla="*/ 0 h 70556"/>
              <a:gd name="T2" fmla="*/ 169862 w 169333"/>
              <a:gd name="T3" fmla="*/ 69850 h 70556"/>
              <a:gd name="T4" fmla="*/ 169862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65" name="Straight Connector 164">
            <a:extLst>
              <a:ext uri="{FF2B5EF4-FFF2-40B4-BE49-F238E27FC236}">
                <a16:creationId xmlns="" xmlns:a16="http://schemas.microsoft.com/office/drawing/2014/main" id="{0C1B50D0-B6ED-4FE7-A8BC-B948E02C313A}"/>
              </a:ext>
            </a:extLst>
          </p:cNvPr>
          <p:cNvCxnSpPr/>
          <p:nvPr/>
        </p:nvCxnSpPr>
        <p:spPr bwMode="auto">
          <a:xfrm>
            <a:off x="4267200" y="53340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6" name="Straight Connector 165">
            <a:extLst>
              <a:ext uri="{FF2B5EF4-FFF2-40B4-BE49-F238E27FC236}">
                <a16:creationId xmlns="" xmlns:a16="http://schemas.microsoft.com/office/drawing/2014/main" id="{72D63364-A2B4-4210-B4DA-2C509326B27E}"/>
              </a:ext>
            </a:extLst>
          </p:cNvPr>
          <p:cNvCxnSpPr/>
          <p:nvPr/>
        </p:nvCxnSpPr>
        <p:spPr bwMode="auto">
          <a:xfrm flipH="1">
            <a:off x="2209800" y="50292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7" name="Straight Connector 166">
            <a:extLst>
              <a:ext uri="{FF2B5EF4-FFF2-40B4-BE49-F238E27FC236}">
                <a16:creationId xmlns="" xmlns:a16="http://schemas.microsoft.com/office/drawing/2014/main" id="{DA5D091C-D7B9-41C2-9F4A-9609E69FCD1B}"/>
              </a:ext>
            </a:extLst>
          </p:cNvPr>
          <p:cNvCxnSpPr/>
          <p:nvPr/>
        </p:nvCxnSpPr>
        <p:spPr bwMode="auto">
          <a:xfrm flipH="1">
            <a:off x="2057400" y="49530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8" name="Straight Connector 167">
            <a:extLst>
              <a:ext uri="{FF2B5EF4-FFF2-40B4-BE49-F238E27FC236}">
                <a16:creationId xmlns="" xmlns:a16="http://schemas.microsoft.com/office/drawing/2014/main" id="{027D5C07-16F6-404E-90A7-3F6C57610755}"/>
              </a:ext>
            </a:extLst>
          </p:cNvPr>
          <p:cNvCxnSpPr/>
          <p:nvPr/>
        </p:nvCxnSpPr>
        <p:spPr bwMode="auto">
          <a:xfrm>
            <a:off x="2209800" y="51054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" name="Straight Connector 168">
            <a:extLst>
              <a:ext uri="{FF2B5EF4-FFF2-40B4-BE49-F238E27FC236}">
                <a16:creationId xmlns="" xmlns:a16="http://schemas.microsoft.com/office/drawing/2014/main" id="{AEFCBE30-9C03-4232-9867-8575C32A2A1D}"/>
              </a:ext>
            </a:extLst>
          </p:cNvPr>
          <p:cNvCxnSpPr/>
          <p:nvPr/>
        </p:nvCxnSpPr>
        <p:spPr bwMode="auto">
          <a:xfrm>
            <a:off x="2209800" y="51816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" name="Straight Connector 169">
            <a:extLst>
              <a:ext uri="{FF2B5EF4-FFF2-40B4-BE49-F238E27FC236}">
                <a16:creationId xmlns="" xmlns:a16="http://schemas.microsoft.com/office/drawing/2014/main" id="{784FBAB1-4B86-4E75-ABAB-23BF87682C18}"/>
              </a:ext>
            </a:extLst>
          </p:cNvPr>
          <p:cNvCxnSpPr/>
          <p:nvPr/>
        </p:nvCxnSpPr>
        <p:spPr bwMode="auto">
          <a:xfrm>
            <a:off x="2133600" y="53340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4116" name="Freeform 170">
            <a:extLst>
              <a:ext uri="{FF2B5EF4-FFF2-40B4-BE49-F238E27FC236}">
                <a16:creationId xmlns="" xmlns:a16="http://schemas.microsoft.com/office/drawing/2014/main" id="{2A948B66-3D95-4F2D-B9E1-EAF2998B0883}"/>
              </a:ext>
            </a:extLst>
          </p:cNvPr>
          <p:cNvSpPr>
            <a:spLocks/>
          </p:cNvSpPr>
          <p:nvPr/>
        </p:nvSpPr>
        <p:spPr bwMode="auto">
          <a:xfrm>
            <a:off x="2082801" y="544195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17" name="Freeform 171">
            <a:extLst>
              <a:ext uri="{FF2B5EF4-FFF2-40B4-BE49-F238E27FC236}">
                <a16:creationId xmlns="" xmlns:a16="http://schemas.microsoft.com/office/drawing/2014/main" id="{E27502EC-76CD-494F-9D9F-963A81E2D82C}"/>
              </a:ext>
            </a:extLst>
          </p:cNvPr>
          <p:cNvSpPr>
            <a:spLocks/>
          </p:cNvSpPr>
          <p:nvPr/>
        </p:nvSpPr>
        <p:spPr bwMode="auto">
          <a:xfrm>
            <a:off x="2057401" y="556260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18" name="Freeform 172">
            <a:extLst>
              <a:ext uri="{FF2B5EF4-FFF2-40B4-BE49-F238E27FC236}">
                <a16:creationId xmlns="" xmlns:a16="http://schemas.microsoft.com/office/drawing/2014/main" id="{815CD406-A261-4B69-9738-76E0DCF8741A}"/>
              </a:ext>
            </a:extLst>
          </p:cNvPr>
          <p:cNvSpPr>
            <a:spLocks/>
          </p:cNvSpPr>
          <p:nvPr/>
        </p:nvSpPr>
        <p:spPr bwMode="auto">
          <a:xfrm>
            <a:off x="2192338" y="5257800"/>
            <a:ext cx="169862" cy="69850"/>
          </a:xfrm>
          <a:custGeom>
            <a:avLst/>
            <a:gdLst>
              <a:gd name="T0" fmla="*/ 0 w 169333"/>
              <a:gd name="T1" fmla="*/ 0 h 70556"/>
              <a:gd name="T2" fmla="*/ 169862 w 169333"/>
              <a:gd name="T3" fmla="*/ 69850 h 70556"/>
              <a:gd name="T4" fmla="*/ 169862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4" name="Straight Connector 173">
            <a:extLst>
              <a:ext uri="{FF2B5EF4-FFF2-40B4-BE49-F238E27FC236}">
                <a16:creationId xmlns="" xmlns:a16="http://schemas.microsoft.com/office/drawing/2014/main" id="{3A3CBECA-133A-4230-A829-4DE2760C1FD7}"/>
              </a:ext>
            </a:extLst>
          </p:cNvPr>
          <p:cNvCxnSpPr/>
          <p:nvPr/>
        </p:nvCxnSpPr>
        <p:spPr bwMode="auto">
          <a:xfrm>
            <a:off x="2286000" y="50292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5" name="Straight Connector 174">
            <a:extLst>
              <a:ext uri="{FF2B5EF4-FFF2-40B4-BE49-F238E27FC236}">
                <a16:creationId xmlns="" xmlns:a16="http://schemas.microsoft.com/office/drawing/2014/main" id="{50E68779-FE79-40D5-B33D-BB93110A603E}"/>
              </a:ext>
            </a:extLst>
          </p:cNvPr>
          <p:cNvCxnSpPr/>
          <p:nvPr/>
        </p:nvCxnSpPr>
        <p:spPr bwMode="auto">
          <a:xfrm flipH="1">
            <a:off x="2667000" y="51816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6" name="Straight Connector 175">
            <a:extLst>
              <a:ext uri="{FF2B5EF4-FFF2-40B4-BE49-F238E27FC236}">
                <a16:creationId xmlns="" xmlns:a16="http://schemas.microsoft.com/office/drawing/2014/main" id="{4C3567A5-FBF1-471E-BB64-ED3D081E4304}"/>
              </a:ext>
            </a:extLst>
          </p:cNvPr>
          <p:cNvCxnSpPr/>
          <p:nvPr/>
        </p:nvCxnSpPr>
        <p:spPr bwMode="auto">
          <a:xfrm flipH="1">
            <a:off x="2514600" y="5105400"/>
            <a:ext cx="228600" cy="685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" name="Straight Connector 176">
            <a:extLst>
              <a:ext uri="{FF2B5EF4-FFF2-40B4-BE49-F238E27FC236}">
                <a16:creationId xmlns="" xmlns:a16="http://schemas.microsoft.com/office/drawing/2014/main" id="{8D0AD948-86F5-4334-8D25-EA9A69CD99F3}"/>
              </a:ext>
            </a:extLst>
          </p:cNvPr>
          <p:cNvCxnSpPr/>
          <p:nvPr/>
        </p:nvCxnSpPr>
        <p:spPr bwMode="auto">
          <a:xfrm>
            <a:off x="2667000" y="52578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8" name="Straight Connector 177">
            <a:extLst>
              <a:ext uri="{FF2B5EF4-FFF2-40B4-BE49-F238E27FC236}">
                <a16:creationId xmlns="" xmlns:a16="http://schemas.microsoft.com/office/drawing/2014/main" id="{2D3635D4-518F-4A2E-B8DC-28BBCBB5F41B}"/>
              </a:ext>
            </a:extLst>
          </p:cNvPr>
          <p:cNvCxnSpPr/>
          <p:nvPr/>
        </p:nvCxnSpPr>
        <p:spPr bwMode="auto">
          <a:xfrm>
            <a:off x="2667000" y="53340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9" name="Straight Connector 178">
            <a:extLst>
              <a:ext uri="{FF2B5EF4-FFF2-40B4-BE49-F238E27FC236}">
                <a16:creationId xmlns="" xmlns:a16="http://schemas.microsoft.com/office/drawing/2014/main" id="{B0DAD5E5-CF74-4305-A8DD-DBB6EFED181F}"/>
              </a:ext>
            </a:extLst>
          </p:cNvPr>
          <p:cNvCxnSpPr/>
          <p:nvPr/>
        </p:nvCxnSpPr>
        <p:spPr bwMode="auto">
          <a:xfrm>
            <a:off x="2590800" y="54864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4125" name="Freeform 179">
            <a:extLst>
              <a:ext uri="{FF2B5EF4-FFF2-40B4-BE49-F238E27FC236}">
                <a16:creationId xmlns="" xmlns:a16="http://schemas.microsoft.com/office/drawing/2014/main" id="{E877B3C9-2F14-4153-AC99-8C87D98F6A1C}"/>
              </a:ext>
            </a:extLst>
          </p:cNvPr>
          <p:cNvSpPr>
            <a:spLocks/>
          </p:cNvSpPr>
          <p:nvPr/>
        </p:nvSpPr>
        <p:spPr bwMode="auto">
          <a:xfrm>
            <a:off x="2540001" y="559435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26" name="Freeform 180">
            <a:extLst>
              <a:ext uri="{FF2B5EF4-FFF2-40B4-BE49-F238E27FC236}">
                <a16:creationId xmlns="" xmlns:a16="http://schemas.microsoft.com/office/drawing/2014/main" id="{24923AA7-9B75-4611-92B7-8597584B7C37}"/>
              </a:ext>
            </a:extLst>
          </p:cNvPr>
          <p:cNvSpPr>
            <a:spLocks/>
          </p:cNvSpPr>
          <p:nvPr/>
        </p:nvSpPr>
        <p:spPr bwMode="auto">
          <a:xfrm>
            <a:off x="2514601" y="5715000"/>
            <a:ext cx="169863" cy="69850"/>
          </a:xfrm>
          <a:custGeom>
            <a:avLst/>
            <a:gdLst>
              <a:gd name="T0" fmla="*/ 0 w 169333"/>
              <a:gd name="T1" fmla="*/ 0 h 70556"/>
              <a:gd name="T2" fmla="*/ 169863 w 169333"/>
              <a:gd name="T3" fmla="*/ 69850 h 70556"/>
              <a:gd name="T4" fmla="*/ 169863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27" name="Freeform 181">
            <a:extLst>
              <a:ext uri="{FF2B5EF4-FFF2-40B4-BE49-F238E27FC236}">
                <a16:creationId xmlns="" xmlns:a16="http://schemas.microsoft.com/office/drawing/2014/main" id="{45F410C4-7025-4C04-B70F-0ABA714F1CC2}"/>
              </a:ext>
            </a:extLst>
          </p:cNvPr>
          <p:cNvSpPr>
            <a:spLocks/>
          </p:cNvSpPr>
          <p:nvPr/>
        </p:nvSpPr>
        <p:spPr bwMode="auto">
          <a:xfrm>
            <a:off x="2649538" y="5410200"/>
            <a:ext cx="169862" cy="69850"/>
          </a:xfrm>
          <a:custGeom>
            <a:avLst/>
            <a:gdLst>
              <a:gd name="T0" fmla="*/ 0 w 169333"/>
              <a:gd name="T1" fmla="*/ 0 h 70556"/>
              <a:gd name="T2" fmla="*/ 169862 w 169333"/>
              <a:gd name="T3" fmla="*/ 69850 h 70556"/>
              <a:gd name="T4" fmla="*/ 169862 w 169333"/>
              <a:gd name="T5" fmla="*/ 69850 h 70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9333" h="70556">
                <a:moveTo>
                  <a:pt x="0" y="0"/>
                </a:moveTo>
                <a:lnTo>
                  <a:pt x="169333" y="7055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3" name="Straight Connector 182">
            <a:extLst>
              <a:ext uri="{FF2B5EF4-FFF2-40B4-BE49-F238E27FC236}">
                <a16:creationId xmlns="" xmlns:a16="http://schemas.microsoft.com/office/drawing/2014/main" id="{FAC16F60-EEAB-4BCE-B8FF-231DCAEE6BF9}"/>
              </a:ext>
            </a:extLst>
          </p:cNvPr>
          <p:cNvCxnSpPr/>
          <p:nvPr/>
        </p:nvCxnSpPr>
        <p:spPr bwMode="auto">
          <a:xfrm>
            <a:off x="2743200" y="5181600"/>
            <a:ext cx="152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4129" name="Right Arrow 55">
            <a:extLst>
              <a:ext uri="{FF2B5EF4-FFF2-40B4-BE49-F238E27FC236}">
                <a16:creationId xmlns="" xmlns:a16="http://schemas.microsoft.com/office/drawing/2014/main" id="{619C4EFF-A35A-4DC8-9BA6-218C30501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76400"/>
            <a:ext cx="457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4130" name="Right Arrow 184">
            <a:extLst>
              <a:ext uri="{FF2B5EF4-FFF2-40B4-BE49-F238E27FC236}">
                <a16:creationId xmlns="" xmlns:a16="http://schemas.microsoft.com/office/drawing/2014/main" id="{33430442-6D1D-46F4-83E9-633B7CF0B154}"/>
              </a:ext>
            </a:extLst>
          </p:cNvPr>
          <p:cNvSpPr>
            <a:spLocks noChangeArrowheads="1"/>
          </p:cNvSpPr>
          <p:nvPr/>
        </p:nvSpPr>
        <p:spPr bwMode="auto">
          <a:xfrm rot="1938152">
            <a:off x="5627689" y="2014539"/>
            <a:ext cx="612775" cy="365125"/>
          </a:xfrm>
          <a:prstGeom prst="rightArrow">
            <a:avLst>
              <a:gd name="adj1" fmla="val 50000"/>
              <a:gd name="adj2" fmla="val 49851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4131" name="Right Arrow 185">
            <a:extLst>
              <a:ext uri="{FF2B5EF4-FFF2-40B4-BE49-F238E27FC236}">
                <a16:creationId xmlns="" xmlns:a16="http://schemas.microsoft.com/office/drawing/2014/main" id="{C344D2EC-8E59-47F3-A480-F30A7EB88389}"/>
              </a:ext>
            </a:extLst>
          </p:cNvPr>
          <p:cNvSpPr>
            <a:spLocks noChangeArrowheads="1"/>
          </p:cNvSpPr>
          <p:nvPr/>
        </p:nvSpPr>
        <p:spPr bwMode="auto">
          <a:xfrm rot="7122678">
            <a:off x="5944395" y="3679033"/>
            <a:ext cx="612775" cy="363537"/>
          </a:xfrm>
          <a:prstGeom prst="rightArrow">
            <a:avLst>
              <a:gd name="adj1" fmla="val 50000"/>
              <a:gd name="adj2" fmla="val 50068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4132" name="Right Arrow 186">
            <a:extLst>
              <a:ext uri="{FF2B5EF4-FFF2-40B4-BE49-F238E27FC236}">
                <a16:creationId xmlns="" xmlns:a16="http://schemas.microsoft.com/office/drawing/2014/main" id="{AB6CB724-3C8E-4E4D-8EFD-B7F7C5B80B57}"/>
              </a:ext>
            </a:extLst>
          </p:cNvPr>
          <p:cNvSpPr>
            <a:spLocks noChangeArrowheads="1"/>
          </p:cNvSpPr>
          <p:nvPr/>
        </p:nvSpPr>
        <p:spPr bwMode="auto">
          <a:xfrm rot="8513801">
            <a:off x="4848226" y="5332414"/>
            <a:ext cx="612775" cy="363537"/>
          </a:xfrm>
          <a:prstGeom prst="rightArrow">
            <a:avLst>
              <a:gd name="adj1" fmla="val 50000"/>
              <a:gd name="adj2" fmla="val 50068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4133" name="TextBox 56">
            <a:extLst>
              <a:ext uri="{FF2B5EF4-FFF2-40B4-BE49-F238E27FC236}">
                <a16:creationId xmlns="" xmlns:a16="http://schemas.microsoft.com/office/drawing/2014/main" id="{961BC592-5247-4D08-BF58-859F4FD4B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14401"/>
            <a:ext cx="2247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PARENT CELL</a:t>
            </a:r>
          </a:p>
        </p:txBody>
      </p:sp>
      <p:sp>
        <p:nvSpPr>
          <p:cNvPr id="84134" name="TextBox 188">
            <a:extLst>
              <a:ext uri="{FF2B5EF4-FFF2-40B4-BE49-F238E27FC236}">
                <a16:creationId xmlns="" xmlns:a16="http://schemas.microsoft.com/office/drawing/2014/main" id="{9674B45D-990C-4888-B13C-2A17BB3BD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243638"/>
            <a:ext cx="297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DAUGHTER CELLS</a:t>
            </a:r>
          </a:p>
        </p:txBody>
      </p:sp>
      <p:sp>
        <p:nvSpPr>
          <p:cNvPr id="84135" name="Rectangle 3">
            <a:extLst>
              <a:ext uri="{FF2B5EF4-FFF2-40B4-BE49-F238E27FC236}">
                <a16:creationId xmlns="" xmlns:a16="http://schemas.microsoft.com/office/drawing/2014/main" id="{4274CD9D-439B-4DCA-8850-035DCCA88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5600" y="0"/>
            <a:ext cx="1524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1C9883-D740-4BD7-8A6E-F48CB6FA4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77D462-B03F-451F-ACD4-4FD961722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9A6465-5A45-4B23-9626-5B1901518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Up- </a:t>
            </a:r>
            <a:r>
              <a:rPr lang="en-US" dirty="0" smtClean="0"/>
              <a:t>2/7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82CEE1-BE21-4CDB-8AE7-A86028190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ar</a:t>
            </a:r>
            <a:r>
              <a:rPr lang="en-US" sz="3200" dirty="0" smtClean="0"/>
              <a:t>e the 3 things that make up </a:t>
            </a:r>
            <a:r>
              <a:rPr lang="en-US" sz="3200" smtClean="0"/>
              <a:t>a nucleotide?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CCE949-B2BD-4CF3-A0C7-411C97606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2643187"/>
            <a:ext cx="58578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FEA693-7531-410D-98A3-9F31858EB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Notes: </a:t>
            </a:r>
            <a:r>
              <a:rPr lang="en-US" b="1" dirty="0">
                <a:solidFill>
                  <a:srgbClr val="FF0000"/>
                </a:solidFill>
              </a:rPr>
              <a:t>DNA </a:t>
            </a:r>
            <a:r>
              <a:rPr lang="en-US" b="1" dirty="0" smtClean="0">
                <a:solidFill>
                  <a:srgbClr val="FF0000"/>
                </a:solidFill>
              </a:rPr>
              <a:t>Replication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B5DDF53A-D241-4682-A0FE-B57D1DC3B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237" y="2322476"/>
            <a:ext cx="5665788" cy="317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AEAFCC09-2D90-412B-BAD9-75CA4694B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What is DNA?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02465F9D-F327-4885-B20B-44EB1AB948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DNA is </a:t>
            </a:r>
            <a:r>
              <a:rPr lang="en-US" altLang="en-US" sz="2800" dirty="0" smtClean="0">
                <a:solidFill>
                  <a:srgbClr val="FF0000"/>
                </a:solidFill>
              </a:rPr>
              <a:t>one of the </a:t>
            </a:r>
            <a:r>
              <a:rPr lang="en-US" altLang="en-US" sz="2800" dirty="0">
                <a:solidFill>
                  <a:srgbClr val="FF0000"/>
                </a:solidFill>
              </a:rPr>
              <a:t>nucleic acid </a:t>
            </a:r>
            <a:r>
              <a:rPr lang="en-US" altLang="en-US" sz="2800" dirty="0" smtClean="0">
                <a:solidFill>
                  <a:srgbClr val="FF0000"/>
                </a:solidFill>
              </a:rPr>
              <a:t>biomolecules which controls our genes.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DNA stands for Deoxyribonucleic Acid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DNA is the genetic material found inside the nucleus of eukaryotic cells.</a:t>
            </a:r>
          </a:p>
        </p:txBody>
      </p:sp>
      <p:pic>
        <p:nvPicPr>
          <p:cNvPr id="10244" name="Picture 5" descr="sb1622f1">
            <a:extLst>
              <a:ext uri="{FF2B5EF4-FFF2-40B4-BE49-F238E27FC236}">
                <a16:creationId xmlns="" xmlns:a16="http://schemas.microsoft.com/office/drawing/2014/main" id="{42E89E3F-EC94-4FA9-A99C-9ED3CCBC0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32" y="3981106"/>
            <a:ext cx="3396241" cy="231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>
            <a:extLst>
              <a:ext uri="{FF2B5EF4-FFF2-40B4-BE49-F238E27FC236}">
                <a16:creationId xmlns="" xmlns:a16="http://schemas.microsoft.com/office/drawing/2014/main" id="{A082518C-8FAB-4057-A100-24DB6725A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Nucleus</a:t>
            </a:r>
          </a:p>
        </p:txBody>
      </p:sp>
      <p:sp>
        <p:nvSpPr>
          <p:cNvPr id="53254" name="Text Box 8">
            <a:extLst>
              <a:ext uri="{FF2B5EF4-FFF2-40B4-BE49-F238E27FC236}">
                <a16:creationId xmlns="" xmlns:a16="http://schemas.microsoft.com/office/drawing/2014/main" id="{F2B6CC4A-49A3-4A59-823D-E4547AACD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6" y="1663513"/>
            <a:ext cx="83216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In humans the nucleus contains chromosomes, there are 23 pairs of chromosomes, making 46 in total. Each paired chromosome has 2 variants of a gene. Genes are made of DNA. The genes code for our characteristics, such as eye color, hair type, they may even determine personality.</a:t>
            </a:r>
          </a:p>
        </p:txBody>
      </p:sp>
      <p:sp>
        <p:nvSpPr>
          <p:cNvPr id="53256" name="Text Box 18">
            <a:extLst>
              <a:ext uri="{FF2B5EF4-FFF2-40B4-BE49-F238E27FC236}">
                <a16:creationId xmlns="" xmlns:a16="http://schemas.microsoft.com/office/drawing/2014/main" id="{E49FAD61-C68D-4E24-B7E0-4EC059BDF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26" y="6669088"/>
            <a:ext cx="777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600">
                <a:solidFill>
                  <a:schemeClr val="accent2"/>
                </a:solidFill>
              </a:rPr>
              <a:t>BiologyGuy©</a:t>
            </a:r>
            <a:endParaRPr lang="en-US" altLang="en-US">
              <a:solidFill>
                <a:schemeClr val="accent2"/>
              </a:solidFill>
            </a:endParaRPr>
          </a:p>
        </p:txBody>
      </p:sp>
      <p:pic>
        <p:nvPicPr>
          <p:cNvPr id="53257" name="Picture 1" descr="nucleus.jpg">
            <a:extLst>
              <a:ext uri="{FF2B5EF4-FFF2-40B4-BE49-F238E27FC236}">
                <a16:creationId xmlns="" xmlns:a16="http://schemas.microsoft.com/office/drawing/2014/main" id="{3022059F-2BB6-449E-AE29-6AE0D53C2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21" y="4579340"/>
            <a:ext cx="1877399" cy="174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Text Box 11">
            <a:extLst>
              <a:ext uri="{FF2B5EF4-FFF2-40B4-BE49-F238E27FC236}">
                <a16:creationId xmlns="" xmlns:a16="http://schemas.microsoft.com/office/drawing/2014/main" id="{E6E39853-144B-4BFB-A531-29E458E10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4181981"/>
            <a:ext cx="226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 dirty="0"/>
              <a:t>NUCLEUS</a:t>
            </a:r>
          </a:p>
        </p:txBody>
      </p:sp>
      <p:pic>
        <p:nvPicPr>
          <p:cNvPr id="53260" name="Picture 2" descr="chromosome.jpg">
            <a:extLst>
              <a:ext uri="{FF2B5EF4-FFF2-40B4-BE49-F238E27FC236}">
                <a16:creationId xmlns="" xmlns:a16="http://schemas.microsoft.com/office/drawing/2014/main" id="{BD0292E0-036B-4718-A179-E61054ED1E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97" y="3964960"/>
            <a:ext cx="638006" cy="191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22" descr="dna1.jpg">
            <a:extLst>
              <a:ext uri="{FF2B5EF4-FFF2-40B4-BE49-F238E27FC236}">
                <a16:creationId xmlns="" xmlns:a16="http://schemas.microsoft.com/office/drawing/2014/main" id="{7CFF3BD3-E5F1-42D2-8B01-89B73FDCA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3844316"/>
            <a:ext cx="2246145" cy="224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Text Box 16">
            <a:extLst>
              <a:ext uri="{FF2B5EF4-FFF2-40B4-BE49-F238E27FC236}">
                <a16:creationId xmlns="" xmlns:a16="http://schemas.microsoft.com/office/drawing/2014/main" id="{3B5208CC-BC34-4E0A-B332-57ED40390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043" y="5867401"/>
            <a:ext cx="247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u="sng" dirty="0"/>
              <a:t>CHROMOSOME</a:t>
            </a:r>
          </a:p>
        </p:txBody>
      </p:sp>
      <p:sp>
        <p:nvSpPr>
          <p:cNvPr id="53263" name="Text Box 17">
            <a:extLst>
              <a:ext uri="{FF2B5EF4-FFF2-40B4-BE49-F238E27FC236}">
                <a16:creationId xmlns="" xmlns:a16="http://schemas.microsoft.com/office/drawing/2014/main" id="{6267496D-2354-413F-9060-CBFF0A1FA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5944" y="5918109"/>
            <a:ext cx="853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u="sng" dirty="0"/>
              <a:t>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>
            <a:extLst>
              <a:ext uri="{FF2B5EF4-FFF2-40B4-BE49-F238E27FC236}">
                <a16:creationId xmlns="" xmlns:a16="http://schemas.microsoft.com/office/drawing/2014/main" id="{781D084D-C0CB-467D-861B-0C4396A91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3" y="2012950"/>
            <a:ext cx="40735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>
            <a:extLst>
              <a:ext uri="{FF2B5EF4-FFF2-40B4-BE49-F238E27FC236}">
                <a16:creationId xmlns="" xmlns:a16="http://schemas.microsoft.com/office/drawing/2014/main" id="{4666ED44-CEA9-4165-81A3-8476104A0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378" y="1889125"/>
            <a:ext cx="7086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ea typeface="MS PGothic" panose="020B0600070205080204" pitchFamily="34" charset="-128"/>
              </a:rPr>
              <a:t>Structure was discovered in 1953 by James Watson and Francis Crick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="" xmlns:a16="http://schemas.microsoft.com/office/drawing/2014/main" id="{80A73A96-996A-4D43-8BB0-F07E3861382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72024" y="3413125"/>
            <a:ext cx="3657599" cy="2216150"/>
          </a:xfrm>
          <a:prstGeom prst="wedgeRoundRectCallout">
            <a:avLst>
              <a:gd name="adj1" fmla="val -71944"/>
              <a:gd name="adj2" fmla="val 34537"/>
              <a:gd name="adj3" fmla="val 16667"/>
            </a:avLst>
          </a:prstGeom>
          <a:solidFill>
            <a:srgbClr val="A3A3C2"/>
          </a:solidFill>
          <a:ln w="25400" algn="ctr">
            <a:solidFill>
              <a:srgbClr val="443F5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They were only able to complete the model after x rays  taken of DNA through a microscope by a woman named Rosalind Franklin revealed the key to determining the true shape….she was never officially credited with the discovery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sym typeface="Wingdings" pitchFamily="2" charset="2"/>
              </a:rPr>
              <a:t>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A8D59F8-5546-49C2-BAB2-004A1E09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the Structure of DNA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5A3FC23-74E6-46F1-AC0F-0C639D083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478" y="3629025"/>
            <a:ext cx="2095500" cy="268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7CC6FCB5-D95C-4E2C-A95A-77D28A9E3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Purpose of DNA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F1F4CB9B-ACA1-435F-86CA-FAB567D5AD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Stores the genetic information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Instructs the cell on which proteins (biomolecule) to make.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Responsible for determining all organism’s traits such as eye color, body structure, and enzyme production.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DF62498-5046-42DF-AD8A-66206327F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0" t="20419" b="8541"/>
          <a:stretch/>
        </p:blipFill>
        <p:spPr>
          <a:xfrm>
            <a:off x="3443288" y="3957637"/>
            <a:ext cx="4195529" cy="277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156CD38D-650D-41BD-8CA7-45ECCC61A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Parts of DNA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2BAC9D0D-E85E-40F9-A289-E7CF0961F7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1"/>
                </a:solidFill>
              </a:rPr>
              <a:t>DNA is a long molecule made up of repeating units called nucleotides.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FF0000"/>
                </a:solidFill>
              </a:rPr>
              <a:t>Nucleotides are made up of three parts:</a:t>
            </a:r>
          </a:p>
          <a:p>
            <a:pPr marL="544068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rgbClr val="FF0000"/>
                </a:solidFill>
              </a:rPr>
              <a:t>Sugar </a:t>
            </a:r>
          </a:p>
          <a:p>
            <a:pPr marL="544068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rgbClr val="FF0000"/>
                </a:solidFill>
              </a:rPr>
              <a:t>Phosphate Group</a:t>
            </a:r>
          </a:p>
          <a:p>
            <a:pPr marL="544068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rgbClr val="FF0000"/>
                </a:solidFill>
              </a:rPr>
              <a:t>Nitrogenous Base</a:t>
            </a:r>
          </a:p>
        </p:txBody>
      </p:sp>
      <p:pic>
        <p:nvPicPr>
          <p:cNvPr id="16388" name="Picture 4" descr="nucleotide">
            <a:extLst>
              <a:ext uri="{FF2B5EF4-FFF2-40B4-BE49-F238E27FC236}">
                <a16:creationId xmlns="" xmlns:a16="http://schemas.microsoft.com/office/drawing/2014/main" id="{57B7A019-733D-425B-93D7-757E0D724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28" y="3429000"/>
            <a:ext cx="4715509" cy="281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172</TotalTime>
  <Words>836</Words>
  <Application>Microsoft Office PowerPoint</Application>
  <PresentationFormat>Widescreen</PresentationFormat>
  <Paragraphs>146</Paragraphs>
  <Slides>21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Calibri Light</vt:lpstr>
      <vt:lpstr>Comic Sans MS</vt:lpstr>
      <vt:lpstr>Times New Roman</vt:lpstr>
      <vt:lpstr>Wingdings</vt:lpstr>
      <vt:lpstr>Retrospect</vt:lpstr>
      <vt:lpstr>DNA Structure</vt:lpstr>
      <vt:lpstr>Warm Up- 2/6</vt:lpstr>
      <vt:lpstr>Warm Up- 2/7</vt:lpstr>
      <vt:lpstr>Notes: DNA Replication</vt:lpstr>
      <vt:lpstr>What is DNA?</vt:lpstr>
      <vt:lpstr>The Nucleus</vt:lpstr>
      <vt:lpstr>Discovering the Structure of DNA </vt:lpstr>
      <vt:lpstr>Purpose of DNA</vt:lpstr>
      <vt:lpstr>Parts of DNA</vt:lpstr>
      <vt:lpstr>Parts of DNA</vt:lpstr>
      <vt:lpstr>Nucleotide Pairs</vt:lpstr>
      <vt:lpstr>How does DNA get made?</vt:lpstr>
      <vt:lpstr>DNA Replication</vt:lpstr>
      <vt:lpstr>DNA Replication</vt:lpstr>
      <vt:lpstr>DNA Replication</vt:lpstr>
      <vt:lpstr>DNA Replication</vt:lpstr>
      <vt:lpstr>DNA Replication</vt:lpstr>
      <vt:lpstr>DNA Replication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Structure</dc:title>
  <dc:creator>Ricardo Polio</dc:creator>
  <cp:lastModifiedBy>Hill, Kristin T</cp:lastModifiedBy>
  <cp:revision>19</cp:revision>
  <dcterms:created xsi:type="dcterms:W3CDTF">2018-09-27T01:38:59Z</dcterms:created>
  <dcterms:modified xsi:type="dcterms:W3CDTF">2020-02-07T16:17:06Z</dcterms:modified>
</cp:coreProperties>
</file>